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3" r:id="rId1"/>
  </p:sldMasterIdLst>
  <p:notesMasterIdLst>
    <p:notesMasterId r:id="rId54"/>
  </p:notesMasterIdLst>
  <p:sldIdLst>
    <p:sldId id="256" r:id="rId2"/>
    <p:sldId id="257" r:id="rId3"/>
    <p:sldId id="258" r:id="rId4"/>
    <p:sldId id="259" r:id="rId5"/>
    <p:sldId id="325" r:id="rId6"/>
    <p:sldId id="260" r:id="rId7"/>
    <p:sldId id="261" r:id="rId8"/>
    <p:sldId id="263" r:id="rId9"/>
    <p:sldId id="311" r:id="rId10"/>
    <p:sldId id="354" r:id="rId11"/>
    <p:sldId id="312" r:id="rId12"/>
    <p:sldId id="315" r:id="rId13"/>
    <p:sldId id="353" r:id="rId14"/>
    <p:sldId id="329" r:id="rId15"/>
    <p:sldId id="330" r:id="rId16"/>
    <p:sldId id="331" r:id="rId17"/>
    <p:sldId id="334" r:id="rId18"/>
    <p:sldId id="335" r:id="rId19"/>
    <p:sldId id="337" r:id="rId20"/>
    <p:sldId id="338" r:id="rId21"/>
    <p:sldId id="339" r:id="rId22"/>
    <p:sldId id="332" r:id="rId23"/>
    <p:sldId id="333" r:id="rId24"/>
    <p:sldId id="340" r:id="rId25"/>
    <p:sldId id="341" r:id="rId26"/>
    <p:sldId id="355" r:id="rId27"/>
    <p:sldId id="356" r:id="rId28"/>
    <p:sldId id="357" r:id="rId29"/>
    <p:sldId id="343" r:id="rId30"/>
    <p:sldId id="287" r:id="rId31"/>
    <p:sldId id="299" r:id="rId32"/>
    <p:sldId id="300" r:id="rId33"/>
    <p:sldId id="316" r:id="rId34"/>
    <p:sldId id="301" r:id="rId35"/>
    <p:sldId id="298" r:id="rId36"/>
    <p:sldId id="344" r:id="rId37"/>
    <p:sldId id="345" r:id="rId38"/>
    <p:sldId id="319" r:id="rId39"/>
    <p:sldId id="320" r:id="rId40"/>
    <p:sldId id="321" r:id="rId41"/>
    <p:sldId id="310" r:id="rId42"/>
    <p:sldId id="346" r:id="rId43"/>
    <p:sldId id="347" r:id="rId44"/>
    <p:sldId id="318" r:id="rId45"/>
    <p:sldId id="313" r:id="rId46"/>
    <p:sldId id="348" r:id="rId47"/>
    <p:sldId id="317" r:id="rId48"/>
    <p:sldId id="349" r:id="rId49"/>
    <p:sldId id="350" r:id="rId50"/>
    <p:sldId id="351" r:id="rId51"/>
    <p:sldId id="295" r:id="rId52"/>
    <p:sldId id="296" r:id="rId5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11"/>
    <p:restoredTop sz="78947" autoAdjust="0"/>
  </p:normalViewPr>
  <p:slideViewPr>
    <p:cSldViewPr snapToGrid="0" snapToObjects="1">
      <p:cViewPr varScale="1">
        <p:scale>
          <a:sx n="91" d="100"/>
          <a:sy n="91" d="100"/>
        </p:scale>
        <p:origin x="-1308" y="-1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5F1A62-841E-674B-AE7F-21AD0FB8A022}" type="datetimeFigureOut">
              <a:t>4/25/18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B40C12-F5D3-2945-A571-8A70A8E9087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7192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Thế</a:t>
            </a:r>
            <a:r>
              <a:rPr lang="en-US" baseline="0" smtClean="0"/>
              <a:t> anh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B40C12-F5D3-2945-A571-8A70A8E90874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1177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B40C12-F5D3-2945-A571-8A70A8E90874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6870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B40C12-F5D3-2945-A571-8A70A8E90874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6607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31BA2A-9C9C-2545-98C9-049F1B47D82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838320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Đầu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tiên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tác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giả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bật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traisy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web app.</a:t>
            </a:r>
          </a:p>
          <a:p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Tiếp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tác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giả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chọn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khóa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học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trong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danh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sách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khóa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học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của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mình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đó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tác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giả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bấm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thêm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bài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học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khóa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học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đó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kế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tiếp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tác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giả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chỉnh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sửa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nội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dung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bài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học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Cuối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cùng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hoàn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tất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chỉnh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sửa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tác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giả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lựa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chọn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“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công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khai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khóa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học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BD95A8-9D9C-4054-A56C-5457C7F35655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7229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Bỏ</a:t>
            </a:r>
            <a:r>
              <a:rPr lang="en-US" baseline="0" smtClean="0"/>
              <a:t> coursefeedback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B40C12-F5D3-2945-A571-8A70A8E90874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508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31BA2A-9C9C-2545-98C9-049F1B47D826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2256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Bỏ</a:t>
            </a:r>
            <a:r>
              <a:rPr lang="en-US" baseline="0" smtClean="0"/>
              <a:t> lecture/quiz</a:t>
            </a:r>
          </a:p>
          <a:p>
            <a:r>
              <a:rPr lang="en-US" baseline="0" smtClean="0"/>
              <a:t>Thêm author reply feedback</a:t>
            </a:r>
          </a:p>
          <a:p>
            <a:r>
              <a:rPr lang="en-US" baseline="0" smtClean="0"/>
              <a:t>Thêm program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B40C12-F5D3-2945-A571-8A70A8E90874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1849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31BA2A-9C9C-2545-98C9-049F1B47D826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0472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section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B40C12-F5D3-2945-A571-8A70A8E90874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4448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31BA2A-9C9C-2545-98C9-049F1B47D826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8336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2" name="Freeform 11"/>
          <p:cNvSpPr/>
          <p:nvPr/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reeform 13"/>
          <p:cNvSpPr/>
          <p:nvPr/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 25"/>
          <p:cNvSpPr/>
          <p:nvPr/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14"/>
          <p:cNvSpPr/>
          <p:nvPr/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891201" y="662656"/>
            <a:ext cx="9755187" cy="2766528"/>
          </a:xfrm>
        </p:spPr>
        <p:txBody>
          <a:bodyPr anchor="b">
            <a:normAutofit/>
          </a:bodyPr>
          <a:lstStyle>
            <a:lvl1pPr algn="r"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420000">
            <a:off x="983062" y="3505209"/>
            <a:ext cx="9755187" cy="550333"/>
          </a:xfrm>
        </p:spPr>
        <p:txBody>
          <a:bodyPr anchor="t">
            <a:noAutofit/>
          </a:bodyPr>
          <a:lstStyle>
            <a:lvl1pPr marL="0" indent="0" algn="r">
              <a:buNone/>
              <a:defRPr sz="2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21420000">
            <a:off x="4948541" y="4578463"/>
            <a:ext cx="6143653" cy="1163112"/>
          </a:xfrm>
        </p:spPr>
        <p:txBody>
          <a:bodyPr/>
          <a:lstStyle>
            <a:lvl1pPr algn="ctr">
              <a:defRPr sz="54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F7AFFB9B-9FB8-469E-96F9-4D32314110B6}" type="datetimeFigureOut">
              <a:rPr lang="en-US" smtClean="0"/>
              <a:t>4/25/2018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21420000">
            <a:off x="-5560" y="4883024"/>
            <a:ext cx="4047239" cy="1195538"/>
          </a:xfrm>
        </p:spPr>
        <p:txBody>
          <a:bodyPr vert="horz" lIns="91440" tIns="45720" rIns="91440" bIns="45720" rtlCol="0" anchor="ctr"/>
          <a:lstStyle>
            <a:lvl1pPr algn="r">
              <a:defRPr lang="en-US" sz="5400" dirty="0"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21420000">
            <a:off x="9851758" y="3832648"/>
            <a:ext cx="907186" cy="49847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5" name="5-Point Star 24"/>
          <p:cNvSpPr/>
          <p:nvPr/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06333"/>
            <a:ext cx="10394708" cy="58884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801" y="685799"/>
            <a:ext cx="10392513" cy="319490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80" y="4702923"/>
            <a:ext cx="10394728" cy="682472"/>
          </a:xfrm>
        </p:spPr>
        <p:txBody>
          <a:bodyPr anchor="t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D2AC3-6A0B-4169-B1EA-E3AE8B351BDD}" type="datetimeFigureOut">
              <a:rPr lang="en-US" smtClean="0"/>
              <a:t>4/25/2018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902" cy="3194903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79" y="4106333"/>
            <a:ext cx="10394729" cy="127360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B9363-8B87-41B7-9F8E-64519CBB8F34}" type="datetimeFigureOut">
              <a:rPr lang="en-US" smtClean="0"/>
              <a:t>4/25/2018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1732" y="685800"/>
            <a:ext cx="9525020" cy="2916704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550264" y="3610032"/>
            <a:ext cx="8667956" cy="377768"/>
          </a:xfrm>
        </p:spPr>
        <p:txBody>
          <a:bodyPr anchor="t">
            <a:normAutofit/>
          </a:bodyPr>
          <a:lstStyle>
            <a:lvl1pPr marL="0" indent="0" algn="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4106334"/>
            <a:ext cx="10396882" cy="126825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F5746-5284-4951-9F37-7AE924EDBCB7}" type="datetimeFigureOut">
              <a:rPr lang="en-US" smtClean="0"/>
              <a:t>4/25/2018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85801" y="89262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473083" y="292282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723854"/>
            <a:ext cx="10394707" cy="2511835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247468"/>
            <a:ext cx="10394707" cy="114064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98B29-7265-4A65-A2A4-6703C057B7C1}" type="datetimeFigureOut">
              <a:rPr lang="en-US" smtClean="0"/>
              <a:t>4/25/2018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802" y="685800"/>
            <a:ext cx="10394706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802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462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234621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70380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770380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BA082-94DF-4C4B-A041-6624924AB0A8}" type="datetimeFigureOut">
              <a:rPr lang="en-US" smtClean="0"/>
              <a:t>4/25/2018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9184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780" y="2063395"/>
            <a:ext cx="3310128" cy="1536725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91840" y="4389287"/>
            <a:ext cx="3310128" cy="98529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741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235999" y="2063395"/>
            <a:ext cx="3310128" cy="1535237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235999" y="4389286"/>
            <a:ext cx="3310128" cy="9853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68944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768819" y="2063394"/>
            <a:ext cx="3310128" cy="1537196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768819" y="4389284"/>
            <a:ext cx="3310128" cy="98530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686C4-3AB5-4E0C-86CA-FB108C350AA9}" type="datetimeFigureOut">
              <a:rPr lang="en-US" smtClean="0"/>
              <a:t>4/25/2018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2063396"/>
            <a:ext cx="10394707" cy="331119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F1211-4E0C-4AB3-B04F-585959BDAFE8}" type="datetimeFigureOut">
              <a:rPr lang="en-US" smtClean="0"/>
              <a:t>4/25/2018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15862" y="685800"/>
            <a:ext cx="2264646" cy="468878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685800"/>
            <a:ext cx="7904431" cy="4688785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DECAF-D3BE-4069-9C78-642ECCD01477}" type="datetimeFigureOut">
              <a:rPr lang="en-US" smtClean="0"/>
              <a:t>4/25/2018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33111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BDC27-E420-4878-9EE6-7B9656D6442A}" type="datetimeFigureOut">
              <a:rPr lang="en-US" smtClean="0"/>
              <a:t>4/25/2018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319348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3742267"/>
            <a:ext cx="10394707" cy="163961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F47CF-67C9-420C-80A5-E2069FF0C2DF}" type="datetimeFigureOut">
              <a:rPr lang="en-US" smtClean="0"/>
              <a:t>4/25/2018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81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5088714" cy="3311189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5993971" y="2063396"/>
            <a:ext cx="5086538" cy="3311189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2DC73-F065-42F5-A9F2-D90B2E42A0B3}" type="datetimeFigureOut">
              <a:rPr lang="en-US" smtClean="0"/>
              <a:t>4/25/2018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11581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8356" y="2063396"/>
            <a:ext cx="4856158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802" y="2861733"/>
            <a:ext cx="5088712" cy="2512852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8191" y="2063396"/>
            <a:ext cx="4864491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5993969" y="2861733"/>
            <a:ext cx="5088713" cy="2512852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EA702-9B29-41CC-9BCC-3DF8A0D379FE}" type="datetimeFigureOut">
              <a:rPr lang="en-US" smtClean="0"/>
              <a:t>4/25/2018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649AC-CB8F-4FF1-9A34-5861C74DD0A7}" type="datetimeFigureOut">
              <a:rPr lang="en-US" smtClean="0"/>
              <a:t>4/25/2018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5CECA-2D3A-4680-9B49-752200DE467C}" type="datetimeFigureOut">
              <a:rPr lang="en-US" smtClean="0"/>
              <a:t>4/25/2018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643" y="685800"/>
            <a:ext cx="4126860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46132" y="685800"/>
            <a:ext cx="6034375" cy="46887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642" y="2709052"/>
            <a:ext cx="4126861" cy="266553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3BFE2-83B7-4B0A-B9D3-AB28331082B3}" type="datetimeFigureOut">
              <a:rPr lang="en-US" smtClean="0"/>
              <a:t>4/25/2018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6345302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82362" y="0"/>
            <a:ext cx="3598146" cy="507153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2709052"/>
            <a:ext cx="6345301" cy="2362481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F78E3-FDA3-4D28-AAA2-0B81F349A39D}" type="datetimeFigureOut">
              <a:rPr lang="en-US" smtClean="0"/>
              <a:t>4/25/2018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11" name="Rectangle 10"/>
            <p:cNvSpPr/>
            <p:nvPr/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63396"/>
            <a:ext cx="10396883" cy="3311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C35BB1C6-BF8F-4481-8AB2-603A1C8A906A}" type="datetimeFigureOut">
              <a:rPr lang="en-US" smtClean="0"/>
              <a:t>4/25/2018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78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  <p:sldLayoutId id="2147483735" r:id="rId12"/>
    <p:sldLayoutId id="2147483736" r:id="rId13"/>
    <p:sldLayoutId id="2147483737" r:id="rId14"/>
    <p:sldLayoutId id="2147483738" r:id="rId15"/>
    <p:sldLayoutId id="2147483739" r:id="rId16"/>
    <p:sldLayoutId id="2147483740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Flowchart.png" TargetMode="External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0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7.png"/><Relationship Id="rId4" Type="http://schemas.openxmlformats.org/officeDocument/2006/relationships/image" Target="../media/image2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7.png"/><Relationship Id="rId4" Type="http://schemas.openxmlformats.org/officeDocument/2006/relationships/image" Target="../media/image4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8.png"/><Relationship Id="rId4" Type="http://schemas.openxmlformats.org/officeDocument/2006/relationships/image" Target="../media/image2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199728" y="359050"/>
            <a:ext cx="10367837" cy="1147090"/>
          </a:xfrm>
        </p:spPr>
        <p:txBody>
          <a:bodyPr>
            <a:normAutofit/>
          </a:bodyPr>
          <a:lstStyle/>
          <a:p>
            <a:r>
              <a:rPr lang="en-US" sz="6000" dirty="0"/>
              <a:t>CORPORATE TRAINING SYSTEM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420000">
            <a:off x="4879094" y="1515415"/>
            <a:ext cx="6132953" cy="522491"/>
          </a:xfrm>
        </p:spPr>
        <p:txBody>
          <a:bodyPr/>
          <a:lstStyle/>
          <a:p>
            <a:pPr algn="l"/>
            <a:r>
              <a:rPr lang="en-US" sz="2600" dirty="0">
                <a:solidFill>
                  <a:schemeClr val="tx1"/>
                </a:solidFill>
              </a:rPr>
              <a:t>SUPERVISOR:		</a:t>
            </a:r>
            <a:r>
              <a:rPr lang="en-US" sz="2600" cap="none" dirty="0">
                <a:solidFill>
                  <a:schemeClr val="tx1"/>
                </a:solidFill>
              </a:rPr>
              <a:t>Mr. Nguyen </a:t>
            </a:r>
            <a:r>
              <a:rPr lang="en-US" sz="2600" cap="none" dirty="0" err="1">
                <a:solidFill>
                  <a:schemeClr val="tx1"/>
                </a:solidFill>
              </a:rPr>
              <a:t>Huy</a:t>
            </a:r>
            <a:r>
              <a:rPr lang="en-US" sz="2600" cap="none" dirty="0">
                <a:solidFill>
                  <a:schemeClr val="tx1"/>
                </a:solidFill>
              </a:rPr>
              <a:t> Hung</a:t>
            </a:r>
            <a:endParaRPr lang="en-US" sz="2600" b="1" dirty="0">
              <a:solidFill>
                <a:schemeClr val="tx1"/>
              </a:solidFill>
            </a:endParaRP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 rot="21420000">
            <a:off x="4925229" y="2082050"/>
            <a:ext cx="6250776" cy="228864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2800" kern="1200" cap="all" baseline="0">
                <a:solidFill>
                  <a:schemeClr val="bg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600" dirty="0">
                <a:solidFill>
                  <a:schemeClr val="tx1"/>
                </a:solidFill>
              </a:rPr>
              <a:t>Team member:	 </a:t>
            </a:r>
            <a:r>
              <a:rPr lang="en-US" sz="2600" cap="none" dirty="0">
                <a:solidFill>
                  <a:schemeClr val="tx1"/>
                </a:solidFill>
              </a:rPr>
              <a:t>Le </a:t>
            </a:r>
            <a:r>
              <a:rPr lang="en-US" sz="2600" cap="none" dirty="0" err="1">
                <a:solidFill>
                  <a:schemeClr val="tx1"/>
                </a:solidFill>
              </a:rPr>
              <a:t>Phuc</a:t>
            </a:r>
            <a:r>
              <a:rPr lang="en-US" sz="2600" cap="none" dirty="0">
                <a:solidFill>
                  <a:schemeClr val="tx1"/>
                </a:solidFill>
              </a:rPr>
              <a:t> </a:t>
            </a:r>
            <a:r>
              <a:rPr lang="en-US" sz="2600" cap="none" dirty="0" err="1">
                <a:solidFill>
                  <a:schemeClr val="tx1"/>
                </a:solidFill>
              </a:rPr>
              <a:t>Thinh</a:t>
            </a:r>
            <a:endParaRPr lang="en-US" sz="2600" cap="none" dirty="0">
              <a:solidFill>
                <a:schemeClr val="tx1"/>
              </a:solidFill>
            </a:endParaRPr>
          </a:p>
          <a:p>
            <a:pPr algn="l"/>
            <a:r>
              <a:rPr lang="en-US" sz="2600" cap="none" dirty="0">
                <a:solidFill>
                  <a:schemeClr val="tx1"/>
                </a:solidFill>
              </a:rPr>
              <a:t>			 Vo Thach Nguyen</a:t>
            </a:r>
          </a:p>
          <a:p>
            <a:pPr algn="l"/>
            <a:r>
              <a:rPr lang="en-US" sz="2600" cap="none" dirty="0">
                <a:solidFill>
                  <a:schemeClr val="tx1"/>
                </a:solidFill>
              </a:rPr>
              <a:t>			 Pham </a:t>
            </a:r>
            <a:r>
              <a:rPr lang="en-US" sz="2600" cap="none" dirty="0" err="1">
                <a:solidFill>
                  <a:schemeClr val="tx1"/>
                </a:solidFill>
              </a:rPr>
              <a:t>Chanh</a:t>
            </a:r>
            <a:r>
              <a:rPr lang="en-US" sz="2600" cap="none" dirty="0">
                <a:solidFill>
                  <a:schemeClr val="tx1"/>
                </a:solidFill>
              </a:rPr>
              <a:t> Hung</a:t>
            </a:r>
          </a:p>
          <a:p>
            <a:pPr algn="l"/>
            <a:r>
              <a:rPr lang="en-US" sz="2600" cap="none" dirty="0">
                <a:solidFill>
                  <a:schemeClr val="tx1"/>
                </a:solidFill>
              </a:rPr>
              <a:t>                                                Dang The Anh </a:t>
            </a:r>
          </a:p>
          <a:p>
            <a:pPr algn="l"/>
            <a:r>
              <a:rPr lang="en-US" sz="2600" cap="none" dirty="0">
                <a:solidFill>
                  <a:schemeClr val="tx1"/>
                </a:solidFill>
              </a:rPr>
              <a:t>				</a:t>
            </a:r>
            <a:endParaRPr lang="en-US" sz="2600" dirty="0">
              <a:solidFill>
                <a:schemeClr val="tx1"/>
              </a:solidFill>
            </a:endParaRP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 rot="21420000">
            <a:off x="6971759" y="2434591"/>
            <a:ext cx="3254711" cy="41723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2800" kern="1200" cap="all" baseline="0">
                <a:solidFill>
                  <a:schemeClr val="bg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lang="en-US" sz="2600" b="1" cap="none" dirty="0"/>
          </a:p>
        </p:txBody>
      </p:sp>
    </p:spTree>
    <p:extLst>
      <p:ext uri="{BB962C8B-B14F-4D97-AF65-F5344CB8AC3E}">
        <p14:creationId xmlns:p14="http://schemas.microsoft.com/office/powerpoint/2010/main" val="1560567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76" y="0"/>
            <a:ext cx="9122484" cy="1086522"/>
          </a:xfrm>
        </p:spPr>
        <p:txBody>
          <a:bodyPr/>
          <a:lstStyle/>
          <a:p>
            <a:r>
              <a:rPr lang="en-US" dirty="0"/>
              <a:t>SYSTEM ARCHITECTURE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374"/>
          <a:stretch/>
        </p:blipFill>
        <p:spPr>
          <a:xfrm>
            <a:off x="560960" y="1086522"/>
            <a:ext cx="9465167" cy="5082718"/>
          </a:xfrm>
        </p:spPr>
      </p:pic>
    </p:spTree>
    <p:extLst>
      <p:ext uri="{BB962C8B-B14F-4D97-AF65-F5344CB8AC3E}">
        <p14:creationId xmlns:p14="http://schemas.microsoft.com/office/powerpoint/2010/main" val="23306110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1" y="13008"/>
            <a:ext cx="10396882" cy="1151965"/>
          </a:xfrm>
        </p:spPr>
        <p:txBody>
          <a:bodyPr/>
          <a:lstStyle/>
          <a:p>
            <a:r>
              <a:rPr lang="en-US" smtClean="0"/>
              <a:t>Data hierarchy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9267" y="995480"/>
            <a:ext cx="772164" cy="772164"/>
          </a:xfrm>
          <a:prstGeom prst="rect">
            <a:avLst/>
          </a:prstGeom>
        </p:spPr>
      </p:pic>
      <p:sp>
        <p:nvSpPr>
          <p:cNvPr id="34" name="Rectangle 33"/>
          <p:cNvSpPr/>
          <p:nvPr/>
        </p:nvSpPr>
        <p:spPr>
          <a:xfrm>
            <a:off x="3130671" y="2161616"/>
            <a:ext cx="1420010" cy="49485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Brand</a:t>
            </a:r>
          </a:p>
        </p:txBody>
      </p:sp>
      <p:sp>
        <p:nvSpPr>
          <p:cNvPr id="37" name="Rectangle 36"/>
          <p:cNvSpPr/>
          <p:nvPr/>
        </p:nvSpPr>
        <p:spPr>
          <a:xfrm>
            <a:off x="5755344" y="2151194"/>
            <a:ext cx="1420010" cy="49485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Brand</a:t>
            </a:r>
          </a:p>
        </p:txBody>
      </p:sp>
      <p:sp>
        <p:nvSpPr>
          <p:cNvPr id="38" name="Rectangle 37"/>
          <p:cNvSpPr/>
          <p:nvPr/>
        </p:nvSpPr>
        <p:spPr>
          <a:xfrm>
            <a:off x="8164671" y="2151194"/>
            <a:ext cx="1420010" cy="49485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Brand</a:t>
            </a:r>
          </a:p>
        </p:txBody>
      </p:sp>
      <p:sp>
        <p:nvSpPr>
          <p:cNvPr id="39" name="Rectangle 38"/>
          <p:cNvSpPr/>
          <p:nvPr/>
        </p:nvSpPr>
        <p:spPr>
          <a:xfrm>
            <a:off x="1620214" y="3045871"/>
            <a:ext cx="1420010" cy="49485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Plan</a:t>
            </a:r>
          </a:p>
        </p:txBody>
      </p:sp>
      <p:sp>
        <p:nvSpPr>
          <p:cNvPr id="42" name="Rectangle 41"/>
          <p:cNvSpPr/>
          <p:nvPr/>
        </p:nvSpPr>
        <p:spPr>
          <a:xfrm>
            <a:off x="3552411" y="3045870"/>
            <a:ext cx="1420010" cy="49485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Plan</a:t>
            </a:r>
          </a:p>
        </p:txBody>
      </p:sp>
      <p:sp>
        <p:nvSpPr>
          <p:cNvPr id="43" name="Rectangle 42"/>
          <p:cNvSpPr/>
          <p:nvPr/>
        </p:nvSpPr>
        <p:spPr>
          <a:xfrm>
            <a:off x="5484608" y="3045869"/>
            <a:ext cx="1420010" cy="49485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Plan</a:t>
            </a:r>
          </a:p>
        </p:txBody>
      </p:sp>
      <p:sp>
        <p:nvSpPr>
          <p:cNvPr id="44" name="Rectangle 43"/>
          <p:cNvSpPr/>
          <p:nvPr/>
        </p:nvSpPr>
        <p:spPr>
          <a:xfrm>
            <a:off x="720764" y="3940544"/>
            <a:ext cx="1420010" cy="49485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Program</a:t>
            </a:r>
          </a:p>
        </p:txBody>
      </p:sp>
      <p:sp>
        <p:nvSpPr>
          <p:cNvPr id="45" name="Rectangle 44"/>
          <p:cNvSpPr/>
          <p:nvPr/>
        </p:nvSpPr>
        <p:spPr>
          <a:xfrm>
            <a:off x="2528049" y="3940544"/>
            <a:ext cx="1420010" cy="49485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Program</a:t>
            </a:r>
          </a:p>
        </p:txBody>
      </p:sp>
      <p:sp>
        <p:nvSpPr>
          <p:cNvPr id="46" name="Rectangle 45"/>
          <p:cNvSpPr/>
          <p:nvPr/>
        </p:nvSpPr>
        <p:spPr>
          <a:xfrm>
            <a:off x="4335334" y="3940543"/>
            <a:ext cx="1420010" cy="49485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Course</a:t>
            </a:r>
          </a:p>
        </p:txBody>
      </p:sp>
      <p:sp>
        <p:nvSpPr>
          <p:cNvPr id="47" name="Rectangle 46"/>
          <p:cNvSpPr/>
          <p:nvPr/>
        </p:nvSpPr>
        <p:spPr>
          <a:xfrm>
            <a:off x="1309389" y="4835808"/>
            <a:ext cx="1420010" cy="49485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Course</a:t>
            </a:r>
          </a:p>
        </p:txBody>
      </p:sp>
      <p:sp>
        <p:nvSpPr>
          <p:cNvPr id="48" name="Rectangle 47"/>
          <p:cNvSpPr/>
          <p:nvPr/>
        </p:nvSpPr>
        <p:spPr>
          <a:xfrm>
            <a:off x="3575740" y="4835808"/>
            <a:ext cx="1420010" cy="49485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Course</a:t>
            </a:r>
          </a:p>
        </p:txBody>
      </p:sp>
      <p:cxnSp>
        <p:nvCxnSpPr>
          <p:cNvPr id="71" name="Straight Connector 70"/>
          <p:cNvCxnSpPr/>
          <p:nvPr/>
        </p:nvCxnSpPr>
        <p:spPr>
          <a:xfrm>
            <a:off x="3840676" y="1936376"/>
            <a:ext cx="502881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>
            <a:stCxn id="4" idx="2"/>
          </p:cNvCxnSpPr>
          <p:nvPr/>
        </p:nvCxnSpPr>
        <p:spPr>
          <a:xfrm flipH="1">
            <a:off x="6465348" y="1767644"/>
            <a:ext cx="1" cy="1687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endCxn id="34" idx="0"/>
          </p:cNvCxnSpPr>
          <p:nvPr/>
        </p:nvCxnSpPr>
        <p:spPr>
          <a:xfrm>
            <a:off x="3840676" y="1936376"/>
            <a:ext cx="0" cy="225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/>
          <p:nvPr/>
        </p:nvCxnSpPr>
        <p:spPr>
          <a:xfrm>
            <a:off x="6465348" y="1936376"/>
            <a:ext cx="0" cy="225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/>
          <p:nvPr/>
        </p:nvCxnSpPr>
        <p:spPr>
          <a:xfrm>
            <a:off x="8882238" y="1936376"/>
            <a:ext cx="0" cy="225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2173337" y="2809455"/>
            <a:ext cx="4087809" cy="172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 flipH="1">
            <a:off x="3840676" y="2656516"/>
            <a:ext cx="1" cy="1687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/>
          <p:nvPr/>
        </p:nvCxnSpPr>
        <p:spPr>
          <a:xfrm>
            <a:off x="2173337" y="2809455"/>
            <a:ext cx="0" cy="225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/>
          <p:nvPr/>
        </p:nvCxnSpPr>
        <p:spPr>
          <a:xfrm>
            <a:off x="4335334" y="2817147"/>
            <a:ext cx="0" cy="225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/>
          <p:nvPr/>
        </p:nvCxnSpPr>
        <p:spPr>
          <a:xfrm>
            <a:off x="6261146" y="2825248"/>
            <a:ext cx="5580" cy="2171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>
            <a:off x="1232331" y="3707382"/>
            <a:ext cx="381300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 flipH="1">
            <a:off x="2330219" y="3538650"/>
            <a:ext cx="1" cy="1687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/>
          <p:nvPr/>
        </p:nvCxnSpPr>
        <p:spPr>
          <a:xfrm>
            <a:off x="1235654" y="3707382"/>
            <a:ext cx="0" cy="225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/>
          <p:nvPr/>
        </p:nvCxnSpPr>
        <p:spPr>
          <a:xfrm>
            <a:off x="3242370" y="3715303"/>
            <a:ext cx="0" cy="225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/>
          <p:cNvCxnSpPr/>
          <p:nvPr/>
        </p:nvCxnSpPr>
        <p:spPr>
          <a:xfrm>
            <a:off x="5041454" y="3707382"/>
            <a:ext cx="0" cy="225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>
            <a:off x="2105908" y="4610568"/>
            <a:ext cx="2179837" cy="71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/>
          <p:nvPr/>
        </p:nvCxnSpPr>
        <p:spPr>
          <a:xfrm flipH="1">
            <a:off x="3244625" y="4441836"/>
            <a:ext cx="1" cy="1687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/>
          <p:cNvCxnSpPr/>
          <p:nvPr/>
        </p:nvCxnSpPr>
        <p:spPr>
          <a:xfrm>
            <a:off x="2105908" y="4610568"/>
            <a:ext cx="0" cy="225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/>
          <p:cNvCxnSpPr/>
          <p:nvPr/>
        </p:nvCxnSpPr>
        <p:spPr>
          <a:xfrm>
            <a:off x="4284945" y="4610568"/>
            <a:ext cx="0" cy="225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92847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/>
          <p:cNvSpPr/>
          <p:nvPr/>
        </p:nvSpPr>
        <p:spPr>
          <a:xfrm>
            <a:off x="2987768" y="2066736"/>
            <a:ext cx="1420010" cy="49485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Section</a:t>
            </a:r>
          </a:p>
        </p:txBody>
      </p:sp>
      <p:sp>
        <p:nvSpPr>
          <p:cNvPr id="42" name="Rectangle 41"/>
          <p:cNvSpPr/>
          <p:nvPr/>
        </p:nvSpPr>
        <p:spPr>
          <a:xfrm>
            <a:off x="4919965" y="2066735"/>
            <a:ext cx="1420010" cy="49485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Section</a:t>
            </a:r>
          </a:p>
        </p:txBody>
      </p:sp>
      <p:sp>
        <p:nvSpPr>
          <p:cNvPr id="43" name="Rectangle 42"/>
          <p:cNvSpPr/>
          <p:nvPr/>
        </p:nvSpPr>
        <p:spPr>
          <a:xfrm>
            <a:off x="6852162" y="2066734"/>
            <a:ext cx="1420010" cy="49485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Section</a:t>
            </a:r>
          </a:p>
        </p:txBody>
      </p:sp>
      <p:sp>
        <p:nvSpPr>
          <p:cNvPr id="44" name="Rectangle 43"/>
          <p:cNvSpPr/>
          <p:nvPr/>
        </p:nvSpPr>
        <p:spPr>
          <a:xfrm>
            <a:off x="2072133" y="3121971"/>
            <a:ext cx="1420010" cy="49485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Lecture</a:t>
            </a:r>
          </a:p>
        </p:txBody>
      </p:sp>
      <p:sp>
        <p:nvSpPr>
          <p:cNvPr id="45" name="Rectangle 44"/>
          <p:cNvSpPr/>
          <p:nvPr/>
        </p:nvSpPr>
        <p:spPr>
          <a:xfrm>
            <a:off x="3895603" y="3121971"/>
            <a:ext cx="1420010" cy="49485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Lecture</a:t>
            </a:r>
          </a:p>
        </p:txBody>
      </p:sp>
      <p:sp>
        <p:nvSpPr>
          <p:cNvPr id="46" name="Rectangle 45"/>
          <p:cNvSpPr/>
          <p:nvPr/>
        </p:nvSpPr>
        <p:spPr>
          <a:xfrm>
            <a:off x="4953231" y="994036"/>
            <a:ext cx="1420010" cy="49485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Course</a:t>
            </a:r>
          </a:p>
        </p:txBody>
      </p:sp>
      <p:cxnSp>
        <p:nvCxnSpPr>
          <p:cNvPr id="81" name="Straight Connector 80"/>
          <p:cNvCxnSpPr/>
          <p:nvPr/>
        </p:nvCxnSpPr>
        <p:spPr>
          <a:xfrm>
            <a:off x="3697773" y="1647390"/>
            <a:ext cx="3930927" cy="221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 flipH="1">
            <a:off x="5638062" y="1495977"/>
            <a:ext cx="1" cy="1687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>
            <a:endCxn id="39" idx="0"/>
          </p:cNvCxnSpPr>
          <p:nvPr/>
        </p:nvCxnSpPr>
        <p:spPr>
          <a:xfrm>
            <a:off x="3697773" y="1668088"/>
            <a:ext cx="0" cy="3986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>
            <a:endCxn id="42" idx="0"/>
          </p:cNvCxnSpPr>
          <p:nvPr/>
        </p:nvCxnSpPr>
        <p:spPr>
          <a:xfrm flipH="1">
            <a:off x="5629970" y="1668088"/>
            <a:ext cx="6096" cy="3986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/>
          <p:nvPr/>
        </p:nvCxnSpPr>
        <p:spPr>
          <a:xfrm>
            <a:off x="7628700" y="1668088"/>
            <a:ext cx="0" cy="3986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>
            <a:off x="2599885" y="2790099"/>
            <a:ext cx="2005723" cy="79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 flipH="1">
            <a:off x="3697773" y="2559515"/>
            <a:ext cx="2" cy="2385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/>
          <p:nvPr/>
        </p:nvCxnSpPr>
        <p:spPr>
          <a:xfrm>
            <a:off x="2599884" y="2798020"/>
            <a:ext cx="2" cy="3239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>
            <a:endCxn id="45" idx="0"/>
          </p:cNvCxnSpPr>
          <p:nvPr/>
        </p:nvCxnSpPr>
        <p:spPr>
          <a:xfrm>
            <a:off x="4605608" y="2798020"/>
            <a:ext cx="0" cy="3239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58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1" y="13008"/>
            <a:ext cx="10396882" cy="1151965"/>
          </a:xfrm>
        </p:spPr>
        <p:txBody>
          <a:bodyPr/>
          <a:lstStyle/>
          <a:p>
            <a:r>
              <a:rPr lang="en-US" smtClean="0"/>
              <a:t>Features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51280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ADMIN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7487" y="1837765"/>
            <a:ext cx="2063372" cy="206337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6221" y="1837765"/>
            <a:ext cx="2059200" cy="2059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989093" y="4061442"/>
            <a:ext cx="15201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System admin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4130566" y="3089490"/>
            <a:ext cx="25382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185741" y="4061442"/>
            <a:ext cx="19893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Manage list brands</a:t>
            </a:r>
          </a:p>
        </p:txBody>
      </p:sp>
    </p:spTree>
    <p:extLst>
      <p:ext uri="{BB962C8B-B14F-4D97-AF65-F5344CB8AC3E}">
        <p14:creationId xmlns:p14="http://schemas.microsoft.com/office/powerpoint/2010/main" val="162858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ADmin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150360" y="4042325"/>
            <a:ext cx="9396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Admin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858844" y="4042325"/>
            <a:ext cx="15543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Manage brand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3780389" y="3337953"/>
            <a:ext cx="25382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/>
          <p:cNvGrpSpPr/>
          <p:nvPr/>
        </p:nvGrpSpPr>
        <p:grpSpPr>
          <a:xfrm>
            <a:off x="6858844" y="2575184"/>
            <a:ext cx="1758185" cy="1467141"/>
            <a:chOff x="6621517" y="2585832"/>
            <a:chExt cx="1923393" cy="1592978"/>
          </a:xfrm>
        </p:grpSpPr>
        <p:sp>
          <p:nvSpPr>
            <p:cNvPr id="8" name="Rectangle 7"/>
            <p:cNvSpPr/>
            <p:nvPr/>
          </p:nvSpPr>
          <p:spPr>
            <a:xfrm>
              <a:off x="6621517" y="2711669"/>
              <a:ext cx="1923393" cy="1245476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86724" y="2585832"/>
              <a:ext cx="1592978" cy="1592978"/>
            </a:xfrm>
            <a:prstGeom prst="rect">
              <a:avLst/>
            </a:prstGeom>
          </p:spPr>
        </p:pic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6951" y="2691081"/>
            <a:ext cx="1153090" cy="1153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4593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6951" y="2691081"/>
            <a:ext cx="1153090" cy="115309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001977" y="4042325"/>
            <a:ext cx="10230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Manager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497" y="2691081"/>
            <a:ext cx="1153090" cy="115309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236766" y="4097066"/>
            <a:ext cx="14045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Manage user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3957145" y="3310208"/>
            <a:ext cx="25382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71731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6951" y="2691081"/>
            <a:ext cx="1153090" cy="115309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001977" y="4042325"/>
            <a:ext cx="10230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Manager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0861" y="2508444"/>
            <a:ext cx="1335727" cy="133572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236766" y="4119184"/>
            <a:ext cx="15183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Manage plans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3957145" y="3310208"/>
            <a:ext cx="25382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35456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6951" y="2691081"/>
            <a:ext cx="1153090" cy="115309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001977" y="4042325"/>
            <a:ext cx="10230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Manager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7236766" y="2733663"/>
            <a:ext cx="1385788" cy="1153090"/>
            <a:chOff x="7179860" y="2531353"/>
            <a:chExt cx="1518364" cy="1472546"/>
          </a:xfrm>
        </p:grpSpPr>
        <p:sp>
          <p:nvSpPr>
            <p:cNvPr id="3" name="Rectangle 2"/>
            <p:cNvSpPr/>
            <p:nvPr/>
          </p:nvSpPr>
          <p:spPr>
            <a:xfrm>
              <a:off x="7179860" y="2531353"/>
              <a:ext cx="1518364" cy="1472546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62497" y="2691081"/>
              <a:ext cx="1153090" cy="1153090"/>
            </a:xfrm>
            <a:prstGeom prst="rect">
              <a:avLst/>
            </a:prstGeom>
          </p:spPr>
        </p:pic>
      </p:grpSp>
      <p:sp>
        <p:nvSpPr>
          <p:cNvPr id="8" name="TextBox 7"/>
          <p:cNvSpPr txBox="1"/>
          <p:nvPr/>
        </p:nvSpPr>
        <p:spPr>
          <a:xfrm>
            <a:off x="6978213" y="4119184"/>
            <a:ext cx="19028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Manage programs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3957145" y="3310208"/>
            <a:ext cx="25382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07461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6951" y="2691081"/>
            <a:ext cx="1153090" cy="115309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001977" y="4042325"/>
            <a:ext cx="10230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Manager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0861" y="2508444"/>
            <a:ext cx="1335727" cy="133572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236766" y="4119184"/>
            <a:ext cx="14847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Manage skills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3957145" y="3310208"/>
            <a:ext cx="25382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44254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FC369575-6D59-5242-9B68-798E331AD093}"/>
              </a:ext>
            </a:extLst>
          </p:cNvPr>
          <p:cNvGrpSpPr/>
          <p:nvPr/>
        </p:nvGrpSpPr>
        <p:grpSpPr>
          <a:xfrm>
            <a:off x="1828800" y="1926678"/>
            <a:ext cx="3658072" cy="707886"/>
            <a:chOff x="1828800" y="1926678"/>
            <a:chExt cx="3658072" cy="707886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xmlns="" id="{A580B722-F03F-9B43-B139-60EBDF4977F8}"/>
                </a:ext>
              </a:extLst>
            </p:cNvPr>
            <p:cNvSpPr/>
            <p:nvPr/>
          </p:nvSpPr>
          <p:spPr>
            <a:xfrm>
              <a:off x="1828800" y="2033195"/>
              <a:ext cx="494852" cy="494852"/>
            </a:xfrm>
            <a:prstGeom prst="ellipse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Britannic Bold" panose="020B0903060703020204" pitchFamily="34" charset="77"/>
                <a:ea typeface="Apple Symbols" panose="02000000000000000000" pitchFamily="2" charset="-79"/>
                <a:cs typeface="Arial Hebrew" pitchFamily="2" charset="-79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xmlns="" id="{D95D7146-00A0-614C-AB6B-453F296D704B}"/>
                </a:ext>
              </a:extLst>
            </p:cNvPr>
            <p:cNvSpPr/>
            <p:nvPr/>
          </p:nvSpPr>
          <p:spPr>
            <a:xfrm>
              <a:off x="2496951" y="1926678"/>
              <a:ext cx="2989921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000" dirty="0">
                  <a:latin typeface="Britannic Bold" panose="020B0903060703020204" pitchFamily="34" charset="77"/>
                  <a:ea typeface="Apple Symbols" panose="02000000000000000000" pitchFamily="2" charset="-79"/>
                  <a:cs typeface="Arial Hebrew" pitchFamily="2" charset="-79"/>
                </a:rPr>
                <a:t>Introduction</a:t>
              </a:r>
              <a:endParaRPr lang="en-US" sz="1600">
                <a:latin typeface="Britannic Bold" panose="020B0903060703020204" pitchFamily="34" charset="77"/>
                <a:ea typeface="Apple Symbols" panose="02000000000000000000" pitchFamily="2" charset="-79"/>
                <a:cs typeface="Arial Hebrew" pitchFamily="2" charset="-79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xmlns="" id="{56743D96-25E1-E749-9176-10DB79AD9A8B}"/>
              </a:ext>
            </a:extLst>
          </p:cNvPr>
          <p:cNvGrpSpPr/>
          <p:nvPr/>
        </p:nvGrpSpPr>
        <p:grpSpPr>
          <a:xfrm>
            <a:off x="1828800" y="2723477"/>
            <a:ext cx="4361791" cy="707886"/>
            <a:chOff x="1828800" y="1926678"/>
            <a:chExt cx="4361791" cy="707886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xmlns="" id="{9BFF3598-6ABF-5C4D-90A5-F16C0947026B}"/>
                </a:ext>
              </a:extLst>
            </p:cNvPr>
            <p:cNvSpPr/>
            <p:nvPr/>
          </p:nvSpPr>
          <p:spPr>
            <a:xfrm>
              <a:off x="1828800" y="2033195"/>
              <a:ext cx="494852" cy="494852"/>
            </a:xfrm>
            <a:prstGeom prst="ellipse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Britannic Bold" panose="020B0903060703020204" pitchFamily="34" charset="77"/>
                <a:ea typeface="Apple Symbols" panose="02000000000000000000" pitchFamily="2" charset="-79"/>
                <a:cs typeface="Arial Hebrew" pitchFamily="2" charset="-79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xmlns="" id="{53285ECF-679F-7C44-A9B5-87C8E9DFF473}"/>
                </a:ext>
              </a:extLst>
            </p:cNvPr>
            <p:cNvSpPr/>
            <p:nvPr/>
          </p:nvSpPr>
          <p:spPr>
            <a:xfrm>
              <a:off x="2496951" y="1926678"/>
              <a:ext cx="3693640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000" dirty="0">
                  <a:latin typeface="Britannic Bold" panose="020B0903060703020204" pitchFamily="34" charset="77"/>
                  <a:ea typeface="Apple Symbols" panose="02000000000000000000" pitchFamily="2" charset="-79"/>
                  <a:cs typeface="Arial Hebrew" pitchFamily="2" charset="-79"/>
                </a:rPr>
                <a:t>Implementation</a:t>
              </a:r>
              <a:endParaRPr lang="en-US" sz="1600">
                <a:latin typeface="Britannic Bold" panose="020B0903060703020204" pitchFamily="34" charset="77"/>
                <a:ea typeface="Apple Symbols" panose="02000000000000000000" pitchFamily="2" charset="-79"/>
                <a:cs typeface="Arial Hebrew" pitchFamily="2" charset="-79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238990E9-83F6-2741-BB52-7EE4E212E513}"/>
              </a:ext>
            </a:extLst>
          </p:cNvPr>
          <p:cNvGrpSpPr/>
          <p:nvPr/>
        </p:nvGrpSpPr>
        <p:grpSpPr>
          <a:xfrm>
            <a:off x="1828800" y="3520276"/>
            <a:ext cx="3904935" cy="707886"/>
            <a:chOff x="1828800" y="1926678"/>
            <a:chExt cx="3904935" cy="707886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xmlns="" id="{C3D4C640-54A5-274E-92B0-19AC9B6C32C6}"/>
                </a:ext>
              </a:extLst>
            </p:cNvPr>
            <p:cNvSpPr/>
            <p:nvPr/>
          </p:nvSpPr>
          <p:spPr>
            <a:xfrm>
              <a:off x="1828800" y="2033195"/>
              <a:ext cx="494852" cy="494852"/>
            </a:xfrm>
            <a:prstGeom prst="ellipse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Britannic Bold" panose="020B0903060703020204" pitchFamily="34" charset="77"/>
                <a:ea typeface="Apple Symbols" panose="02000000000000000000" pitchFamily="2" charset="-79"/>
                <a:cs typeface="Arial Hebrew" pitchFamily="2" charset="-79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xmlns="" id="{5948EC01-2AD2-8546-895E-810AE8EB4742}"/>
                </a:ext>
              </a:extLst>
            </p:cNvPr>
            <p:cNvSpPr/>
            <p:nvPr/>
          </p:nvSpPr>
          <p:spPr>
            <a:xfrm>
              <a:off x="2496951" y="1926678"/>
              <a:ext cx="3236784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000" dirty="0">
                  <a:latin typeface="Britannic Bold" panose="020B0903060703020204" pitchFamily="34" charset="77"/>
                  <a:ea typeface="Apple Symbols" panose="02000000000000000000" pitchFamily="2" charset="-79"/>
                  <a:cs typeface="Arial Hebrew" pitchFamily="2" charset="-79"/>
                </a:rPr>
                <a:t>Demostration</a:t>
              </a:r>
              <a:endParaRPr lang="en-US" sz="1600">
                <a:latin typeface="Britannic Bold" panose="020B0903060703020204" pitchFamily="34" charset="77"/>
                <a:ea typeface="Apple Symbols" panose="02000000000000000000" pitchFamily="2" charset="-79"/>
                <a:cs typeface="Arial Hebrew" pitchFamily="2" charset="-79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xmlns="" id="{7143E768-7F9B-2144-AAEB-5C80FDD948C5}"/>
              </a:ext>
            </a:extLst>
          </p:cNvPr>
          <p:cNvGrpSpPr/>
          <p:nvPr/>
        </p:nvGrpSpPr>
        <p:grpSpPr>
          <a:xfrm>
            <a:off x="1828800" y="4317075"/>
            <a:ext cx="5435803" cy="707886"/>
            <a:chOff x="1828800" y="1926678"/>
            <a:chExt cx="5435803" cy="707886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xmlns="" id="{C2BE4801-1726-5A43-8175-CD21D7463781}"/>
                </a:ext>
              </a:extLst>
            </p:cNvPr>
            <p:cNvSpPr/>
            <p:nvPr/>
          </p:nvSpPr>
          <p:spPr>
            <a:xfrm>
              <a:off x="1828800" y="2033195"/>
              <a:ext cx="494852" cy="494852"/>
            </a:xfrm>
            <a:prstGeom prst="ellipse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Britannic Bold" panose="020B0903060703020204" pitchFamily="34" charset="77"/>
                <a:ea typeface="Apple Symbols" panose="02000000000000000000" pitchFamily="2" charset="-79"/>
                <a:cs typeface="Arial Hebrew" pitchFamily="2" charset="-79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xmlns="" id="{ACE2C227-C7C4-7942-8596-93400554F743}"/>
                </a:ext>
              </a:extLst>
            </p:cNvPr>
            <p:cNvSpPr/>
            <p:nvPr/>
          </p:nvSpPr>
          <p:spPr>
            <a:xfrm>
              <a:off x="2496951" y="1926678"/>
              <a:ext cx="4767652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000" dirty="0">
                  <a:latin typeface="Britannic Bold" panose="020B0903060703020204" pitchFamily="34" charset="77"/>
                  <a:ea typeface="Apple Symbols" panose="02000000000000000000" pitchFamily="2" charset="-79"/>
                  <a:cs typeface="Arial Hebrew" pitchFamily="2" charset="-79"/>
                </a:rPr>
                <a:t>Values &amp; Challenges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92315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6951" y="2691081"/>
            <a:ext cx="1153090" cy="115309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001977" y="4042325"/>
            <a:ext cx="10230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Manager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0860" y="2706598"/>
            <a:ext cx="1335727" cy="133572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366951" y="4123568"/>
            <a:ext cx="12435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View report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3957145" y="3310208"/>
            <a:ext cx="25382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08484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6951" y="2691081"/>
            <a:ext cx="1153090" cy="115309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001977" y="4042325"/>
            <a:ext cx="10230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Manager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3038" y="2733663"/>
            <a:ext cx="1731367" cy="115309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967802" y="4142275"/>
            <a:ext cx="20418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Manage participant</a:t>
            </a:r>
            <a:endParaRPr lang="en-US" sz="20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3957145" y="3310208"/>
            <a:ext cx="25382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78681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author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6951" y="2691081"/>
            <a:ext cx="1153090" cy="115309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001977" y="4042325"/>
            <a:ext cx="8082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Author</a:t>
            </a:r>
            <a:endParaRPr lang="en-US" sz="20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171830" y="4149872"/>
            <a:ext cx="16337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Manage course</a:t>
            </a:r>
            <a:endParaRPr lang="en-US" sz="20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3957145" y="3310208"/>
            <a:ext cx="25382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641" y="2713129"/>
            <a:ext cx="1194158" cy="1194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294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6951" y="2691081"/>
            <a:ext cx="1153090" cy="115309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001977" y="4042325"/>
            <a:ext cx="9428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Lear ner</a:t>
            </a:r>
            <a:endParaRPr lang="en-US" sz="20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282885" y="4145187"/>
            <a:ext cx="14116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Enroll course</a:t>
            </a:r>
            <a:endParaRPr lang="en-US" sz="20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3957145" y="3310208"/>
            <a:ext cx="25382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641" y="2713129"/>
            <a:ext cx="1194158" cy="1194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092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6951" y="2691081"/>
            <a:ext cx="1153090" cy="115309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001977" y="4042325"/>
            <a:ext cx="9428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Lear ner</a:t>
            </a:r>
            <a:endParaRPr lang="en-US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282884" y="4145187"/>
            <a:ext cx="14116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Learn lecture</a:t>
            </a:r>
            <a:endParaRPr lang="en-US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3957145" y="3310208"/>
            <a:ext cx="25382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2885" y="2614590"/>
            <a:ext cx="1411669" cy="1411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530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6951" y="2691081"/>
            <a:ext cx="1153090" cy="115309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001977" y="4042325"/>
            <a:ext cx="9428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Lear ner</a:t>
            </a:r>
            <a:endParaRPr lang="en-US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531043" y="4042325"/>
            <a:ext cx="10430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Take quiz</a:t>
            </a:r>
            <a:endParaRPr lang="en-US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3957145" y="3310208"/>
            <a:ext cx="25382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4" descr="F:\study\SWP\TraisyDocument\Reports\Icon\quiz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1043" y="2864974"/>
            <a:ext cx="979197" cy="979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4889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>
            <a:extLst>
              <a:ext uri="{FF2B5EF4-FFF2-40B4-BE49-F238E27FC236}">
                <a16:creationId xmlns:a16="http://schemas.microsoft.com/office/drawing/2014/main" xmlns="" id="{17002322-DCA1-8241-93DF-B699BC7B8A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/>
              <a:t>Algorithm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296444D0-BA0E-5D4A-AFD9-7AF76130D2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3867" y="661851"/>
            <a:ext cx="8127419" cy="4721505"/>
          </a:xfrm>
          <a:prstGeom prst="rect">
            <a:avLst/>
          </a:prstGeom>
          <a:ln w="3175" cap="sq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89945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xmlns="" id="{1AF61EC1-08F4-2840-851A-37F400188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/>
              <a:t>Define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xmlns="" id="{440168D5-2D15-514C-9B04-8D0738937CC8}"/>
                  </a:ext>
                </a:extLst>
              </p:cNvPr>
              <p:cNvSpPr txBox="1"/>
              <p:nvPr/>
            </p:nvSpPr>
            <p:spPr>
              <a:xfrm>
                <a:off x="209145" y="1974196"/>
                <a:ext cx="7662131" cy="26007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lvl="0" indent="-342900">
                  <a:spcAft>
                    <a:spcPts val="1000"/>
                  </a:spcAft>
                  <a:buFont typeface="Wingdings" pitchFamily="2" charset="2"/>
                  <a:buChar char="q"/>
                </a:pPr>
                <a:r>
                  <a:rPr lang="en-US" sz="240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Each course has its own title and URL</a:t>
                </a:r>
              </a:p>
              <a:p>
                <a:pPr marL="342900" lvl="0" indent="-342900">
                  <a:spcAft>
                    <a:spcPts val="1000"/>
                  </a:spcAft>
                  <a:buFont typeface="Wingdings" pitchFamily="2" charset="2"/>
                  <a:buChar char="q"/>
                </a:pPr>
                <a:r>
                  <a:rPr lang="en-US" sz="240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Course’s URL has to be related to it’s title</a:t>
                </a:r>
              </a:p>
              <a:p>
                <a:pPr marL="342900" lvl="0" indent="-342900">
                  <a:spcAft>
                    <a:spcPts val="1000"/>
                  </a:spcAft>
                  <a:buFont typeface="Wingdings" pitchFamily="2" charset="2"/>
                  <a:buChar char="q"/>
                </a:pPr>
                <a:r>
                  <a:rPr lang="en-US" sz="240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Course’s URL has to be unique</a:t>
                </a:r>
              </a:p>
              <a:p>
                <a:pPr lvl="0"/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Open Sans" panose="020B0606030504020204" pitchFamily="34" charset="0"/>
                      </a:rPr>
                      <m:t>→</m:t>
                    </m:r>
                  </m:oMath>
                </a14:m>
                <a:r>
                  <a:rPr lang="en-US" sz="240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Courses URL will be duplicated for courses that have the same title</a:t>
                </a:r>
              </a:p>
              <a:p>
                <a:pPr marL="285750" lvl="0" indent="-285750">
                  <a:buFont typeface="Arial" panose="020B0604020202020204" pitchFamily="34" charset="0"/>
                  <a:buChar char="•"/>
                </a:pPr>
                <a:endParaRPr lang="en-US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40168D5-2D15-514C-9B04-8D0738937C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145" y="1974196"/>
                <a:ext cx="7662131" cy="2600712"/>
              </a:xfrm>
              <a:prstGeom prst="rect">
                <a:avLst/>
              </a:prstGeom>
              <a:blipFill>
                <a:blip r:embed="rId2"/>
                <a:stretch>
                  <a:fillRect l="-1193" t="-16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04229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xmlns="" id="{1AF61EC1-08F4-2840-851A-37F400188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 err="1"/>
              <a:t>SOlution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xmlns="" id="{440168D5-2D15-514C-9B04-8D0738937CC8}"/>
                  </a:ext>
                </a:extLst>
              </p:cNvPr>
              <p:cNvSpPr txBox="1"/>
              <p:nvPr/>
            </p:nvSpPr>
            <p:spPr>
              <a:xfrm>
                <a:off x="209145" y="1516996"/>
                <a:ext cx="10985036" cy="34676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lvl="0" indent="-457200">
                  <a:spcAft>
                    <a:spcPts val="1000"/>
                  </a:spcAft>
                  <a:buFont typeface="+mj-lt"/>
                  <a:buAutoNum type="arabicPeriod"/>
                </a:pPr>
                <a:r>
                  <a:rPr lang="en-US" sz="240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Lowercase all the course’s title</a:t>
                </a:r>
              </a:p>
              <a:p>
                <a:pPr marL="457200" lvl="0" indent="-457200">
                  <a:spcAft>
                    <a:spcPts val="1000"/>
                  </a:spcAft>
                  <a:buFont typeface="+mj-lt"/>
                  <a:buAutoNum type="arabicPeriod"/>
                </a:pPr>
                <a:r>
                  <a:rPr lang="en-US" sz="240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Transfer the course title into non-Unicode characters</a:t>
                </a:r>
              </a:p>
              <a:p>
                <a:pPr marL="457200" lvl="0" indent="-457200">
                  <a:spcAft>
                    <a:spcPts val="1000"/>
                  </a:spcAft>
                  <a:buFont typeface="+mj-lt"/>
                  <a:buAutoNum type="arabicPeriod"/>
                </a:pPr>
                <a:r>
                  <a:rPr lang="en-US" sz="240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Replace special characters with hyphen (-)</a:t>
                </a:r>
              </a:p>
              <a:p>
                <a:pPr marL="457200" lvl="0" indent="-457200">
                  <a:spcAft>
                    <a:spcPts val="1000"/>
                  </a:spcAft>
                  <a:buFont typeface="+mj-lt"/>
                  <a:buAutoNum type="arabicPeriod"/>
                </a:pPr>
                <a:r>
                  <a:rPr lang="en-US" sz="240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The URL will be appended with a number behind if duplicated </a:t>
                </a:r>
              </a:p>
              <a:p>
                <a:pPr lvl="0"/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Open Sans" panose="020B0606030504020204" pitchFamily="34" charset="0"/>
                      </a:rPr>
                      <m:t>→</m:t>
                    </m:r>
                  </m:oMath>
                </a14:m>
                <a:r>
                  <a:rPr lang="en-US" sz="240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The URL structure will be as bellow:</a:t>
                </a:r>
              </a:p>
              <a:p>
                <a:pPr lvl="0"/>
                <a:r>
                  <a:rPr lang="en-US" sz="240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	•	</a:t>
                </a:r>
                <a:r>
                  <a:rPr lang="en-US" sz="2400" dirty="0" err="1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Khoa</a:t>
                </a:r>
                <a:r>
                  <a:rPr lang="en-US" sz="240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hoc html: </a:t>
                </a:r>
                <a:r>
                  <a:rPr lang="en-US" sz="2400" dirty="0" err="1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khoa</a:t>
                </a:r>
                <a:r>
                  <a:rPr lang="en-US" sz="240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-hoc-html (if course title is not duplicated)</a:t>
                </a:r>
              </a:p>
              <a:p>
                <a:pPr lvl="0"/>
                <a:r>
                  <a:rPr lang="en-US" sz="240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	•	</a:t>
                </a:r>
                <a:r>
                  <a:rPr lang="en-US" sz="2400" dirty="0" err="1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Khoa</a:t>
                </a:r>
                <a:r>
                  <a:rPr lang="en-US" sz="240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hoc html: khoa-hoc-html-1 (if course title is duplicated)</a:t>
                </a:r>
              </a:p>
              <a:p>
                <a:pPr marL="285750" lvl="0" indent="-285750">
                  <a:buFont typeface="Arial" panose="020B0604020202020204" pitchFamily="34" charset="0"/>
                  <a:buChar char="•"/>
                </a:pPr>
                <a:endParaRPr lang="en-US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40168D5-2D15-514C-9B04-8D0738937C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145" y="1516996"/>
                <a:ext cx="10985036" cy="3467616"/>
              </a:xfrm>
              <a:prstGeom prst="rect">
                <a:avLst/>
              </a:prstGeom>
              <a:blipFill>
                <a:blip r:embed="rId2"/>
                <a:stretch>
                  <a:fillRect l="-1039" t="-25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>
            <a:hlinkClick r:id="rId3" action="ppaction://hlinkfile"/>
          </p:cNvPr>
          <p:cNvSpPr/>
          <p:nvPr/>
        </p:nvSpPr>
        <p:spPr>
          <a:xfrm>
            <a:off x="8923283" y="2196662"/>
            <a:ext cx="1902372" cy="756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Flow chart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159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>
            <a:extLst>
              <a:ext uri="{FF2B5EF4-FFF2-40B4-BE49-F238E27FC236}">
                <a16:creationId xmlns:a16="http://schemas.microsoft.com/office/drawing/2014/main" xmlns="" id="{17002322-DCA1-8241-93DF-B699BC7B8A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/>
              <a:t>DEMONSTRATION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296444D0-BA0E-5D4A-AFD9-7AF76130D2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3867" y="661851"/>
            <a:ext cx="8127419" cy="4721505"/>
          </a:xfrm>
          <a:prstGeom prst="rect">
            <a:avLst/>
          </a:prstGeom>
          <a:ln w="3175" cap="sq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75230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29499F39-6E94-0944-9BDA-DE91B6A333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962" y="1502161"/>
            <a:ext cx="6593799" cy="3614588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C3B816EE-FEE0-5741-8221-CD9CFC24DE83}"/>
              </a:ext>
            </a:extLst>
          </p:cNvPr>
          <p:cNvSpPr txBox="1"/>
          <p:nvPr/>
        </p:nvSpPr>
        <p:spPr>
          <a:xfrm>
            <a:off x="8064165" y="2167774"/>
            <a:ext cx="30764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>
                <a:latin typeface="Impact" panose="020B080603090205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Current Situation</a:t>
            </a:r>
          </a:p>
        </p:txBody>
      </p:sp>
      <p:sp>
        <p:nvSpPr>
          <p:cNvPr id="10" name="Diamond 9">
            <a:extLst>
              <a:ext uri="{FF2B5EF4-FFF2-40B4-BE49-F238E27FC236}">
                <a16:creationId xmlns:a16="http://schemas.microsoft.com/office/drawing/2014/main" xmlns="" id="{4761B60A-BB30-7747-99D6-1ED8AB40DFF0}"/>
              </a:ext>
            </a:extLst>
          </p:cNvPr>
          <p:cNvSpPr/>
          <p:nvPr/>
        </p:nvSpPr>
        <p:spPr>
          <a:xfrm>
            <a:off x="7237379" y="2098644"/>
            <a:ext cx="651753" cy="661481"/>
          </a:xfrm>
          <a:prstGeom prst="diamon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E6CDDEAB-B808-8044-905E-4AB2C73B7F8C}"/>
              </a:ext>
            </a:extLst>
          </p:cNvPr>
          <p:cNvSpPr txBox="1"/>
          <p:nvPr/>
        </p:nvSpPr>
        <p:spPr>
          <a:xfrm>
            <a:off x="7412412" y="2187264"/>
            <a:ext cx="301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C8D2666D-3253-0344-AB91-F9A324611F28}"/>
              </a:ext>
            </a:extLst>
          </p:cNvPr>
          <p:cNvSpPr txBox="1"/>
          <p:nvPr/>
        </p:nvSpPr>
        <p:spPr>
          <a:xfrm>
            <a:off x="8064165" y="2990067"/>
            <a:ext cx="17940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>
                <a:latin typeface="Impact" panose="020B080603090205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Problems</a:t>
            </a:r>
          </a:p>
        </p:txBody>
      </p:sp>
      <p:sp>
        <p:nvSpPr>
          <p:cNvPr id="13" name="Diamond 12">
            <a:extLst>
              <a:ext uri="{FF2B5EF4-FFF2-40B4-BE49-F238E27FC236}">
                <a16:creationId xmlns:a16="http://schemas.microsoft.com/office/drawing/2014/main" xmlns="" id="{1DB6166E-D7FD-5343-A962-C36DE3BFF32B}"/>
              </a:ext>
            </a:extLst>
          </p:cNvPr>
          <p:cNvSpPr/>
          <p:nvPr/>
        </p:nvSpPr>
        <p:spPr>
          <a:xfrm>
            <a:off x="7237379" y="2920937"/>
            <a:ext cx="651753" cy="661481"/>
          </a:xfrm>
          <a:prstGeom prst="diamon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708F50A9-544C-D540-B550-FBF9840EFBB0}"/>
              </a:ext>
            </a:extLst>
          </p:cNvPr>
          <p:cNvSpPr txBox="1"/>
          <p:nvPr/>
        </p:nvSpPr>
        <p:spPr>
          <a:xfrm>
            <a:off x="7402684" y="3009557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37341A57-DA40-9847-BC19-2474E2CC8842}"/>
              </a:ext>
            </a:extLst>
          </p:cNvPr>
          <p:cNvSpPr txBox="1"/>
          <p:nvPr/>
        </p:nvSpPr>
        <p:spPr>
          <a:xfrm>
            <a:off x="8064165" y="3812360"/>
            <a:ext cx="15953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>
                <a:latin typeface="Impact" panose="020B080603090205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Solution</a:t>
            </a:r>
          </a:p>
        </p:txBody>
      </p:sp>
      <p:sp>
        <p:nvSpPr>
          <p:cNvPr id="16" name="Diamond 15">
            <a:extLst>
              <a:ext uri="{FF2B5EF4-FFF2-40B4-BE49-F238E27FC236}">
                <a16:creationId xmlns:a16="http://schemas.microsoft.com/office/drawing/2014/main" xmlns="" id="{B3D61B02-8D2A-C742-BC36-82701EAE6017}"/>
              </a:ext>
            </a:extLst>
          </p:cNvPr>
          <p:cNvSpPr/>
          <p:nvPr/>
        </p:nvSpPr>
        <p:spPr>
          <a:xfrm>
            <a:off x="7237379" y="3743230"/>
            <a:ext cx="651753" cy="661481"/>
          </a:xfrm>
          <a:prstGeom prst="diamon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07B9C31A-5B8C-2644-8AC6-70B337662BF0}"/>
              </a:ext>
            </a:extLst>
          </p:cNvPr>
          <p:cNvSpPr txBox="1"/>
          <p:nvPr/>
        </p:nvSpPr>
        <p:spPr>
          <a:xfrm>
            <a:off x="7392956" y="3841578"/>
            <a:ext cx="3481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xmlns="" id="{17002322-DCA1-8241-93DF-B699BC7B8A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3133035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0686" y="2136262"/>
            <a:ext cx="10702635" cy="1744363"/>
          </a:xfrm>
        </p:spPr>
        <p:txBody>
          <a:bodyPr anchor="t">
            <a:normAutofit fontScale="90000"/>
          </a:bodyPr>
          <a:lstStyle/>
          <a:p>
            <a:pPr algn="ctr"/>
            <a:r>
              <a:rPr lang="en-US" sz="7300" dirty="0"/>
              <a:t>DEMO</a:t>
            </a:r>
            <a:r>
              <a:rPr lang="en-US" dirty="0"/>
              <a:t/>
            </a:r>
            <a:br>
              <a:rPr lang="en-US" dirty="0"/>
            </a:br>
            <a:r>
              <a:rPr lang="en-US" dirty="0">
                <a:solidFill>
                  <a:schemeClr val="tx1"/>
                </a:solidFill>
              </a:rPr>
              <a:t>MANAGER:</a:t>
            </a:r>
            <a:r>
              <a:rPr lang="en-US" dirty="0"/>
              <a:t> </a:t>
            </a:r>
            <a:r>
              <a:rPr lang="en-US" dirty="0">
                <a:solidFill>
                  <a:schemeClr val="tx1"/>
                </a:solidFill>
              </a:rPr>
              <a:t>CREATE plan, Create program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5351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/>
          <p:cNvSpPr txBox="1"/>
          <p:nvPr/>
        </p:nvSpPr>
        <p:spPr>
          <a:xfrm>
            <a:off x="7304847" y="5190177"/>
            <a:ext cx="29867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>
                <a:solidFill>
                  <a:prstClr val="black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lan overview page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019" y="1677938"/>
            <a:ext cx="879038" cy="879038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>
          <a:xfrm flipV="1">
            <a:off x="1823491" y="2203188"/>
            <a:ext cx="2774284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54A2D501-445D-4513-B2F8-CE18F19023C3}"/>
              </a:ext>
            </a:extLst>
          </p:cNvPr>
          <p:cNvSpPr txBox="1"/>
          <p:nvPr/>
        </p:nvSpPr>
        <p:spPr>
          <a:xfrm>
            <a:off x="1772583" y="1634874"/>
            <a:ext cx="3435701" cy="567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1. Open list plans page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70708" y="2549117"/>
            <a:ext cx="1141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Manager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1825" y="1667739"/>
            <a:ext cx="1089286" cy="1089286"/>
          </a:xfrm>
          <a:prstGeom prst="rect">
            <a:avLst/>
          </a:prstGeom>
        </p:spPr>
      </p:pic>
      <p:cxnSp>
        <p:nvCxnSpPr>
          <p:cNvPr id="18" name="Straight Arrow Connector 17"/>
          <p:cNvCxnSpPr>
            <a:cxnSpLocks/>
          </p:cNvCxnSpPr>
          <p:nvPr/>
        </p:nvCxnSpPr>
        <p:spPr>
          <a:xfrm>
            <a:off x="5996061" y="2212382"/>
            <a:ext cx="2257528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106635" y="2810177"/>
            <a:ext cx="2539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List plans page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54A2D501-445D-4513-B2F8-CE18F19023C3}"/>
              </a:ext>
            </a:extLst>
          </p:cNvPr>
          <p:cNvSpPr txBox="1"/>
          <p:nvPr/>
        </p:nvSpPr>
        <p:spPr>
          <a:xfrm>
            <a:off x="5915743" y="1635078"/>
            <a:ext cx="2418163" cy="567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2. Click create plan 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78244" y="1638222"/>
            <a:ext cx="1049520" cy="1049520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7707933" y="2646703"/>
            <a:ext cx="2180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Create plan popup</a:t>
            </a: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78244" y="4076090"/>
            <a:ext cx="1089286" cy="1089286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54A2D501-445D-4513-B2F8-CE18F19023C3}"/>
              </a:ext>
            </a:extLst>
          </p:cNvPr>
          <p:cNvSpPr txBox="1"/>
          <p:nvPr/>
        </p:nvSpPr>
        <p:spPr>
          <a:xfrm>
            <a:off x="8883011" y="3141637"/>
            <a:ext cx="2991343" cy="567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3. Input information</a:t>
            </a:r>
          </a:p>
        </p:txBody>
      </p:sp>
      <p:cxnSp>
        <p:nvCxnSpPr>
          <p:cNvPr id="32" name="Straight Arrow Connector 31"/>
          <p:cNvCxnSpPr/>
          <p:nvPr/>
        </p:nvCxnSpPr>
        <p:spPr>
          <a:xfrm flipH="1">
            <a:off x="4331401" y="4708046"/>
            <a:ext cx="3833139" cy="1574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54A2D501-445D-4513-B2F8-CE18F19023C3}"/>
              </a:ext>
            </a:extLst>
          </p:cNvPr>
          <p:cNvSpPr txBox="1"/>
          <p:nvPr/>
        </p:nvSpPr>
        <p:spPr>
          <a:xfrm>
            <a:off x="4924292" y="4126736"/>
            <a:ext cx="2659767" cy="1121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4. Update plan infomation</a:t>
            </a:r>
          </a:p>
        </p:txBody>
      </p:sp>
      <p:cxnSp>
        <p:nvCxnSpPr>
          <p:cNvPr id="26" name="Straight Arrow Connector 25"/>
          <p:cNvCxnSpPr>
            <a:cxnSpLocks/>
            <a:stCxn id="25" idx="2"/>
          </p:cNvCxnSpPr>
          <p:nvPr/>
        </p:nvCxnSpPr>
        <p:spPr>
          <a:xfrm>
            <a:off x="8798232" y="3016035"/>
            <a:ext cx="0" cy="93445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itle 1">
            <a:extLst>
              <a:ext uri="{FF2B5EF4-FFF2-40B4-BE49-F238E27FC236}">
                <a16:creationId xmlns:a16="http://schemas.microsoft.com/office/drawing/2014/main" xmlns="" id="{AEA4159E-EF9B-DA4D-8565-8131E33653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/>
              <a:t>PROCESS: 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xmlns="" id="{C28D2C79-6533-A844-91F8-4A53CC1B6A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5561" y="4145087"/>
            <a:ext cx="1089286" cy="1089286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xmlns="" id="{7E1B104F-E16E-0D4F-AEA8-4E414DFB1AC4}"/>
              </a:ext>
            </a:extLst>
          </p:cNvPr>
          <p:cNvCxnSpPr>
            <a:cxnSpLocks/>
          </p:cNvCxnSpPr>
          <p:nvPr/>
        </p:nvCxnSpPr>
        <p:spPr>
          <a:xfrm>
            <a:off x="1141537" y="4739842"/>
            <a:ext cx="1" cy="256553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xmlns="" id="{479D5B89-1580-6F47-8511-4FC3D254F412}"/>
              </a:ext>
            </a:extLst>
          </p:cNvPr>
          <p:cNvCxnSpPr/>
          <p:nvPr/>
        </p:nvCxnSpPr>
        <p:spPr>
          <a:xfrm flipH="1">
            <a:off x="1141537" y="4732511"/>
            <a:ext cx="1774491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1357312D-51A6-A04F-89B0-236A2CA66268}"/>
              </a:ext>
            </a:extLst>
          </p:cNvPr>
          <p:cNvSpPr txBox="1"/>
          <p:nvPr/>
        </p:nvSpPr>
        <p:spPr>
          <a:xfrm>
            <a:off x="2686655" y="5217728"/>
            <a:ext cx="18470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>
                <a:solidFill>
                  <a:prstClr val="black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Plan 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4483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14" grpId="0"/>
      <p:bldP spid="21" grpId="0"/>
      <p:bldP spid="22" grpId="0"/>
      <p:bldP spid="25" grpId="0"/>
      <p:bldP spid="31" grpId="0"/>
      <p:bldP spid="33" grpId="0"/>
      <p:bldP spid="34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xmlns="" id="{46BE7D48-B014-724A-8A74-F3401C0BB3AE}"/>
              </a:ext>
            </a:extLst>
          </p:cNvPr>
          <p:cNvCxnSpPr>
            <a:cxnSpLocks/>
          </p:cNvCxnSpPr>
          <p:nvPr/>
        </p:nvCxnSpPr>
        <p:spPr>
          <a:xfrm>
            <a:off x="1222559" y="1282767"/>
            <a:ext cx="1786858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xmlns="" id="{90722511-C2C8-3A4B-81CF-C41B53521137}"/>
              </a:ext>
            </a:extLst>
          </p:cNvPr>
          <p:cNvCxnSpPr>
            <a:cxnSpLocks/>
          </p:cNvCxnSpPr>
          <p:nvPr/>
        </p:nvCxnSpPr>
        <p:spPr>
          <a:xfrm>
            <a:off x="1222559" y="-579222"/>
            <a:ext cx="1" cy="1861989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70183C14-5423-1B42-AD03-3960986A54B7}"/>
              </a:ext>
            </a:extLst>
          </p:cNvPr>
          <p:cNvSpPr txBox="1"/>
          <p:nvPr/>
        </p:nvSpPr>
        <p:spPr>
          <a:xfrm>
            <a:off x="322220" y="1168039"/>
            <a:ext cx="2639912" cy="567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5. Add author to plan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96D390E6-3C2D-1140-ACE1-C32740D2C2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3238" y="633000"/>
            <a:ext cx="1089286" cy="108928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9BB2501A-84B9-CA4C-9A62-C0DBC2BFDAC5}"/>
              </a:ext>
            </a:extLst>
          </p:cNvPr>
          <p:cNvSpPr txBox="1"/>
          <p:nvPr/>
        </p:nvSpPr>
        <p:spPr>
          <a:xfrm>
            <a:off x="2814332" y="1754469"/>
            <a:ext cx="18470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Author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2CD6B929-2636-3644-BE70-8DAE735F13FD}"/>
              </a:ext>
            </a:extLst>
          </p:cNvPr>
          <p:cNvSpPr txBox="1"/>
          <p:nvPr/>
        </p:nvSpPr>
        <p:spPr>
          <a:xfrm>
            <a:off x="4645579" y="1154822"/>
            <a:ext cx="2639912" cy="567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prstClr val="black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6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Add learner to plan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xmlns="" id="{7AC8621D-3A94-5A4F-847D-D92DEAD6CD32}"/>
              </a:ext>
            </a:extLst>
          </p:cNvPr>
          <p:cNvCxnSpPr>
            <a:cxnSpLocks/>
          </p:cNvCxnSpPr>
          <p:nvPr/>
        </p:nvCxnSpPr>
        <p:spPr>
          <a:xfrm>
            <a:off x="4546422" y="1257805"/>
            <a:ext cx="283822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DEA8E30C-C016-F743-A623-407AEBFF67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341" y="3271149"/>
            <a:ext cx="1236480" cy="123648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BC9C98BC-A157-704D-9061-23EC4685E5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3805" y="610179"/>
            <a:ext cx="1089286" cy="108928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B323242F-B145-6E49-A192-66DA40FF359B}"/>
              </a:ext>
            </a:extLst>
          </p:cNvPr>
          <p:cNvSpPr txBox="1"/>
          <p:nvPr/>
        </p:nvSpPr>
        <p:spPr>
          <a:xfrm>
            <a:off x="7104899" y="1754469"/>
            <a:ext cx="18470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Learner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C5AE9127-6D3A-7244-B576-8DFB032D3493}"/>
              </a:ext>
            </a:extLst>
          </p:cNvPr>
          <p:cNvSpPr txBox="1"/>
          <p:nvPr/>
        </p:nvSpPr>
        <p:spPr>
          <a:xfrm>
            <a:off x="9377606" y="2094035"/>
            <a:ext cx="24573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prstClr val="black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7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Click create program 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xmlns="" id="{035ECF9C-BB98-5347-8028-7E11914C15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27548" y="3326153"/>
            <a:ext cx="1049520" cy="1049520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xmlns="" id="{2F6D22C4-A947-6447-9688-55A73E91B9C2}"/>
              </a:ext>
            </a:extLst>
          </p:cNvPr>
          <p:cNvCxnSpPr>
            <a:cxnSpLocks/>
          </p:cNvCxnSpPr>
          <p:nvPr/>
        </p:nvCxnSpPr>
        <p:spPr>
          <a:xfrm>
            <a:off x="9226841" y="1257805"/>
            <a:ext cx="0" cy="201334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xmlns="" id="{289FFB58-4D27-1B4C-BDEE-59C198EFB762}"/>
              </a:ext>
            </a:extLst>
          </p:cNvPr>
          <p:cNvCxnSpPr>
            <a:cxnSpLocks/>
          </p:cNvCxnSpPr>
          <p:nvPr/>
        </p:nvCxnSpPr>
        <p:spPr>
          <a:xfrm flipH="1">
            <a:off x="8727548" y="1257805"/>
            <a:ext cx="504001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C379A594-8A64-4E42-895C-FC0BC1EF69E9}"/>
              </a:ext>
            </a:extLst>
          </p:cNvPr>
          <p:cNvSpPr txBox="1"/>
          <p:nvPr/>
        </p:nvSpPr>
        <p:spPr>
          <a:xfrm>
            <a:off x="8103644" y="4389993"/>
            <a:ext cx="22950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Create program popup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xmlns="" id="{AFB0DC9B-E983-6146-BF33-CD4EE0A7FD41}"/>
              </a:ext>
            </a:extLst>
          </p:cNvPr>
          <p:cNvCxnSpPr>
            <a:cxnSpLocks/>
          </p:cNvCxnSpPr>
          <p:nvPr/>
        </p:nvCxnSpPr>
        <p:spPr>
          <a:xfrm flipH="1">
            <a:off x="5722902" y="3938461"/>
            <a:ext cx="2920533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E78506BA-E084-DF40-B3D8-A8FA3EA5C5B6}"/>
              </a:ext>
            </a:extLst>
          </p:cNvPr>
          <p:cNvSpPr txBox="1"/>
          <p:nvPr/>
        </p:nvSpPr>
        <p:spPr>
          <a:xfrm>
            <a:off x="6110326" y="3326153"/>
            <a:ext cx="2639912" cy="567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8. Fill infomation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xmlns="" id="{28D33C2B-CE1F-3C41-91BA-A669A15E4F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89269" y="3413701"/>
            <a:ext cx="1049520" cy="104952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8DE2848F-5A53-E243-B0D2-87430C200F7A}"/>
              </a:ext>
            </a:extLst>
          </p:cNvPr>
          <p:cNvSpPr txBox="1"/>
          <p:nvPr/>
        </p:nvSpPr>
        <p:spPr>
          <a:xfrm>
            <a:off x="3966526" y="4508066"/>
            <a:ext cx="2295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Manage program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xmlns="" id="{147D1E00-7CD8-D042-82A4-376DC75F3C06}"/>
              </a:ext>
            </a:extLst>
          </p:cNvPr>
          <p:cNvCxnSpPr>
            <a:cxnSpLocks/>
          </p:cNvCxnSpPr>
          <p:nvPr/>
        </p:nvCxnSpPr>
        <p:spPr>
          <a:xfrm flipH="1">
            <a:off x="1809345" y="3938461"/>
            <a:ext cx="2613054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186FCEEE-B9D6-2144-9F2B-B4EEBBFDD911}"/>
              </a:ext>
            </a:extLst>
          </p:cNvPr>
          <p:cNvSpPr txBox="1"/>
          <p:nvPr/>
        </p:nvSpPr>
        <p:spPr>
          <a:xfrm>
            <a:off x="1865922" y="3271149"/>
            <a:ext cx="2639912" cy="1121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8. Update program infomation</a:t>
            </a:r>
          </a:p>
        </p:txBody>
      </p:sp>
    </p:spTree>
    <p:extLst>
      <p:ext uri="{BB962C8B-B14F-4D97-AF65-F5344CB8AC3E}">
        <p14:creationId xmlns:p14="http://schemas.microsoft.com/office/powerpoint/2010/main" val="2244307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00"/>
                            </p:stCondLst>
                            <p:childTnLst>
                              <p:par>
                                <p:cTn id="7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000"/>
                            </p:stCondLst>
                            <p:childTnLst>
                              <p:par>
                                <p:cTn id="7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  <p:bldP spid="13" grpId="0"/>
      <p:bldP spid="15" grpId="0"/>
      <p:bldP spid="18" grpId="0"/>
      <p:bldP spid="23" grpId="0"/>
      <p:bldP spid="26" grpId="0"/>
      <p:bldP spid="28" grpId="0"/>
      <p:bldP spid="31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xmlns="" id="{246D7A50-FA7E-B34F-ADD2-A393F4E80D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/>
              <a:t>ENTITIES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6D2E4B45-E9BB-4D4B-A810-F4E3250B51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71" t="-1670" r="52598" b="54091"/>
          <a:stretch/>
        </p:blipFill>
        <p:spPr>
          <a:xfrm>
            <a:off x="4180101" y="102141"/>
            <a:ext cx="6532926" cy="5492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604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0686" y="2136262"/>
            <a:ext cx="10702635" cy="1744363"/>
          </a:xfrm>
        </p:spPr>
        <p:txBody>
          <a:bodyPr anchor="t">
            <a:normAutofit fontScale="90000"/>
          </a:bodyPr>
          <a:lstStyle/>
          <a:p>
            <a:pPr algn="ctr"/>
            <a:r>
              <a:rPr lang="en-US" sz="7300" dirty="0"/>
              <a:t>DEMO</a:t>
            </a:r>
            <a:r>
              <a:rPr lang="en-US" dirty="0"/>
              <a:t/>
            </a:r>
            <a:br>
              <a:rPr lang="en-US" dirty="0"/>
            </a:br>
            <a:r>
              <a:rPr lang="en-US" dirty="0">
                <a:solidFill>
                  <a:schemeClr val="tx1"/>
                </a:solidFill>
              </a:rPr>
              <a:t>author:</a:t>
            </a:r>
            <a:r>
              <a:rPr lang="en-US" dirty="0"/>
              <a:t> </a:t>
            </a:r>
            <a:r>
              <a:rPr lang="en-US">
                <a:solidFill>
                  <a:schemeClr val="tx1"/>
                </a:solidFill>
              </a:rPr>
              <a:t>CREATE </a:t>
            </a:r>
            <a:r>
              <a:rPr lang="en-US" smtClean="0">
                <a:solidFill>
                  <a:schemeClr val="tx1"/>
                </a:solidFill>
              </a:rPr>
              <a:t>Course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9151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54A2D501-445D-4513-B2F8-CE18F19023C3}"/>
              </a:ext>
            </a:extLst>
          </p:cNvPr>
          <p:cNvSpPr txBox="1"/>
          <p:nvPr/>
        </p:nvSpPr>
        <p:spPr>
          <a:xfrm>
            <a:off x="3607409" y="5009064"/>
            <a:ext cx="1978032" cy="621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Course overview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212" y="1708411"/>
            <a:ext cx="1021786" cy="102178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54A2D501-445D-4513-B2F8-CE18F19023C3}"/>
              </a:ext>
            </a:extLst>
          </p:cNvPr>
          <p:cNvSpPr txBox="1"/>
          <p:nvPr/>
        </p:nvSpPr>
        <p:spPr>
          <a:xfrm>
            <a:off x="773447" y="2517255"/>
            <a:ext cx="938552" cy="621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Author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2067254" y="2395508"/>
            <a:ext cx="1755515" cy="1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54A2D501-445D-4513-B2F8-CE18F19023C3}"/>
              </a:ext>
            </a:extLst>
          </p:cNvPr>
          <p:cNvSpPr txBox="1"/>
          <p:nvPr/>
        </p:nvSpPr>
        <p:spPr>
          <a:xfrm>
            <a:off x="1940109" y="1635427"/>
            <a:ext cx="25183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1. Open list plan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54A2D501-445D-4513-B2F8-CE18F19023C3}"/>
              </a:ext>
            </a:extLst>
          </p:cNvPr>
          <p:cNvSpPr txBox="1"/>
          <p:nvPr/>
        </p:nvSpPr>
        <p:spPr>
          <a:xfrm>
            <a:off x="4021427" y="2624229"/>
            <a:ext cx="1183790" cy="621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List plan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3644" y="1776296"/>
            <a:ext cx="1012371" cy="1012371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54A2D501-445D-4513-B2F8-CE18F19023C3}"/>
              </a:ext>
            </a:extLst>
          </p:cNvPr>
          <p:cNvSpPr txBox="1"/>
          <p:nvPr/>
        </p:nvSpPr>
        <p:spPr>
          <a:xfrm>
            <a:off x="9048946" y="2785021"/>
            <a:ext cx="25150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3. Choose a program</a:t>
            </a: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3235" y="4125761"/>
            <a:ext cx="1194158" cy="1194158"/>
          </a:xfrm>
          <a:prstGeom prst="rect">
            <a:avLst/>
          </a:prstGeom>
        </p:spPr>
      </p:pic>
      <p:sp>
        <p:nvSpPr>
          <p:cNvPr id="30" name="Title 1">
            <a:extLst>
              <a:ext uri="{FF2B5EF4-FFF2-40B4-BE49-F238E27FC236}">
                <a16:creationId xmlns:a16="http://schemas.microsoft.com/office/drawing/2014/main" xmlns="" id="{42034FAE-AD65-3A4D-B424-E4897013F8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/>
              <a:t>PROCESS</a:t>
            </a:r>
          </a:p>
        </p:txBody>
      </p:sp>
      <p:cxnSp>
        <p:nvCxnSpPr>
          <p:cNvPr id="28" name="Straight Arrow Connector 27"/>
          <p:cNvCxnSpPr/>
          <p:nvPr/>
        </p:nvCxnSpPr>
        <p:spPr>
          <a:xfrm flipV="1">
            <a:off x="5124312" y="2380963"/>
            <a:ext cx="1755515" cy="1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54A2D501-445D-4513-B2F8-CE18F19023C3}"/>
              </a:ext>
            </a:extLst>
          </p:cNvPr>
          <p:cNvSpPr txBox="1"/>
          <p:nvPr/>
        </p:nvSpPr>
        <p:spPr>
          <a:xfrm>
            <a:off x="5143747" y="1630168"/>
            <a:ext cx="2518324" cy="621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2. Choose a plan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54A2D501-445D-4513-B2F8-CE18F19023C3}"/>
              </a:ext>
            </a:extLst>
          </p:cNvPr>
          <p:cNvSpPr txBox="1"/>
          <p:nvPr/>
        </p:nvSpPr>
        <p:spPr>
          <a:xfrm>
            <a:off x="6770450" y="2577772"/>
            <a:ext cx="17832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Plan overview</a:t>
            </a: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9550" y="1837127"/>
            <a:ext cx="1012371" cy="1012371"/>
          </a:xfrm>
          <a:prstGeom prst="rect">
            <a:avLst/>
          </a:prstGeom>
        </p:spPr>
      </p:pic>
      <p:cxnSp>
        <p:nvCxnSpPr>
          <p:cNvPr id="8" name="Elbow Connector 7"/>
          <p:cNvCxnSpPr>
            <a:cxnSpLocks/>
          </p:cNvCxnSpPr>
          <p:nvPr/>
        </p:nvCxnSpPr>
        <p:spPr>
          <a:xfrm rot="16200000" flipH="1">
            <a:off x="7734912" y="3019518"/>
            <a:ext cx="1686391" cy="409274"/>
          </a:xfrm>
          <a:prstGeom prst="bentConnector3">
            <a:avLst>
              <a:gd name="adj1" fmla="val 582"/>
            </a:avLst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54A2D501-445D-4513-B2F8-CE18F19023C3}"/>
              </a:ext>
            </a:extLst>
          </p:cNvPr>
          <p:cNvSpPr txBox="1"/>
          <p:nvPr/>
        </p:nvSpPr>
        <p:spPr>
          <a:xfrm>
            <a:off x="7916920" y="5009063"/>
            <a:ext cx="1069893" cy="621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Program</a:t>
            </a:r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4788" y="4086038"/>
            <a:ext cx="1194158" cy="1194158"/>
          </a:xfrm>
          <a:prstGeom prst="rect">
            <a:avLst/>
          </a:prstGeom>
        </p:spPr>
      </p:pic>
      <p:cxnSp>
        <p:nvCxnSpPr>
          <p:cNvPr id="48" name="Straight Arrow Connector 47"/>
          <p:cNvCxnSpPr/>
          <p:nvPr/>
        </p:nvCxnSpPr>
        <p:spPr>
          <a:xfrm flipH="1">
            <a:off x="5585441" y="4658487"/>
            <a:ext cx="2040294" cy="1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xmlns="" id="{54A2D501-445D-4513-B2F8-CE18F19023C3}"/>
              </a:ext>
            </a:extLst>
          </p:cNvPr>
          <p:cNvSpPr txBox="1"/>
          <p:nvPr/>
        </p:nvSpPr>
        <p:spPr>
          <a:xfrm>
            <a:off x="5501251" y="3907692"/>
            <a:ext cx="25183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4. Create a course</a:t>
            </a:r>
          </a:p>
        </p:txBody>
      </p:sp>
      <p:cxnSp>
        <p:nvCxnSpPr>
          <p:cNvPr id="38" name="Elbow Connector 37"/>
          <p:cNvCxnSpPr>
            <a:cxnSpLocks/>
          </p:cNvCxnSpPr>
          <p:nvPr/>
        </p:nvCxnSpPr>
        <p:spPr>
          <a:xfrm rot="10800000" flipV="1">
            <a:off x="1631756" y="4658487"/>
            <a:ext cx="1987622" cy="926048"/>
          </a:xfrm>
          <a:prstGeom prst="bentConnector3">
            <a:avLst>
              <a:gd name="adj1" fmla="val 100081"/>
            </a:avLst>
          </a:prstGeom>
          <a:ln w="28575"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xmlns="" id="{54A2D501-445D-4513-B2F8-CE18F19023C3}"/>
              </a:ext>
            </a:extLst>
          </p:cNvPr>
          <p:cNvSpPr txBox="1"/>
          <p:nvPr/>
        </p:nvSpPr>
        <p:spPr>
          <a:xfrm>
            <a:off x="1365712" y="3993346"/>
            <a:ext cx="24976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5. Update course</a:t>
            </a:r>
          </a:p>
        </p:txBody>
      </p:sp>
    </p:spTree>
    <p:extLst>
      <p:ext uri="{BB962C8B-B14F-4D97-AF65-F5344CB8AC3E}">
        <p14:creationId xmlns:p14="http://schemas.microsoft.com/office/powerpoint/2010/main" val="452180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14" grpId="0"/>
      <p:bldP spid="17" grpId="0"/>
      <p:bldP spid="25" grpId="0"/>
      <p:bldP spid="32" grpId="0"/>
      <p:bldP spid="33" grpId="0"/>
      <p:bldP spid="39" grpId="0"/>
      <p:bldP spid="49" grpId="0"/>
      <p:bldP spid="6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/>
          <p:cNvCxnSpPr/>
          <p:nvPr/>
        </p:nvCxnSpPr>
        <p:spPr>
          <a:xfrm flipH="1">
            <a:off x="5713936" y="4457043"/>
            <a:ext cx="2600231" cy="1453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54A2D501-445D-4513-B2F8-CE18F19023C3}"/>
              </a:ext>
            </a:extLst>
          </p:cNvPr>
          <p:cNvSpPr txBox="1"/>
          <p:nvPr/>
        </p:nvSpPr>
        <p:spPr>
          <a:xfrm>
            <a:off x="5601339" y="3753435"/>
            <a:ext cx="28638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9. Send course to review</a:t>
            </a:r>
          </a:p>
        </p:txBody>
      </p:sp>
      <p:cxnSp>
        <p:nvCxnSpPr>
          <p:cNvPr id="7" name="Straight Arrow Connector 6"/>
          <p:cNvCxnSpPr>
            <a:stCxn id="9" idx="2"/>
          </p:cNvCxnSpPr>
          <p:nvPr/>
        </p:nvCxnSpPr>
        <p:spPr>
          <a:xfrm>
            <a:off x="9338902" y="2418406"/>
            <a:ext cx="0" cy="117457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2098" y="3928615"/>
            <a:ext cx="1017419" cy="101741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54A2D501-445D-4513-B2F8-CE18F19023C3}"/>
              </a:ext>
            </a:extLst>
          </p:cNvPr>
          <p:cNvSpPr txBox="1"/>
          <p:nvPr/>
        </p:nvSpPr>
        <p:spPr>
          <a:xfrm>
            <a:off x="8314166" y="1796697"/>
            <a:ext cx="2049472" cy="621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Lecture overview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2851" y="604098"/>
            <a:ext cx="1432103" cy="143210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54A2D501-445D-4513-B2F8-CE18F19023C3}"/>
              </a:ext>
            </a:extLst>
          </p:cNvPr>
          <p:cNvSpPr txBox="1"/>
          <p:nvPr/>
        </p:nvSpPr>
        <p:spPr>
          <a:xfrm>
            <a:off x="1112973" y="1764527"/>
            <a:ext cx="988839" cy="621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Course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249" y="673344"/>
            <a:ext cx="1432103" cy="1432103"/>
          </a:xfrm>
          <a:prstGeom prst="rect">
            <a:avLst/>
          </a:prstGeom>
        </p:spPr>
      </p:pic>
      <p:cxnSp>
        <p:nvCxnSpPr>
          <p:cNvPr id="14" name="Straight Arrow Connector 13"/>
          <p:cNvCxnSpPr>
            <a:endCxn id="12" idx="0"/>
          </p:cNvCxnSpPr>
          <p:nvPr/>
        </p:nvCxnSpPr>
        <p:spPr>
          <a:xfrm>
            <a:off x="1610301" y="0"/>
            <a:ext cx="0" cy="673344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54A2D501-445D-4513-B2F8-CE18F19023C3}"/>
              </a:ext>
            </a:extLst>
          </p:cNvPr>
          <p:cNvSpPr txBox="1"/>
          <p:nvPr/>
        </p:nvSpPr>
        <p:spPr>
          <a:xfrm>
            <a:off x="2683929" y="687935"/>
            <a:ext cx="19554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6. Create section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2761873" y="1389395"/>
            <a:ext cx="1957490" cy="0"/>
          </a:xfrm>
          <a:prstGeom prst="straightConnector1">
            <a:avLst/>
          </a:prstGeom>
          <a:ln w="28575">
            <a:solidFill>
              <a:schemeClr val="accent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7887" y="619011"/>
            <a:ext cx="1432103" cy="143210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54A2D501-445D-4513-B2F8-CE18F19023C3}"/>
              </a:ext>
            </a:extLst>
          </p:cNvPr>
          <p:cNvSpPr txBox="1"/>
          <p:nvPr/>
        </p:nvSpPr>
        <p:spPr>
          <a:xfrm>
            <a:off x="5219517" y="1794592"/>
            <a:ext cx="988839" cy="621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Section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54A2D501-445D-4513-B2F8-CE18F19023C3}"/>
              </a:ext>
            </a:extLst>
          </p:cNvPr>
          <p:cNvSpPr txBox="1"/>
          <p:nvPr/>
        </p:nvSpPr>
        <p:spPr>
          <a:xfrm>
            <a:off x="6509707" y="698441"/>
            <a:ext cx="1955483" cy="621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7. Create lecture</a:t>
            </a:r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6587651" y="1399901"/>
            <a:ext cx="1957490" cy="0"/>
          </a:xfrm>
          <a:prstGeom prst="straightConnector1">
            <a:avLst/>
          </a:prstGeom>
          <a:ln w="28575">
            <a:solidFill>
              <a:schemeClr val="accent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54A2D501-445D-4513-B2F8-CE18F19023C3}"/>
              </a:ext>
            </a:extLst>
          </p:cNvPr>
          <p:cNvSpPr txBox="1"/>
          <p:nvPr/>
        </p:nvSpPr>
        <p:spPr>
          <a:xfrm>
            <a:off x="8849876" y="4946034"/>
            <a:ext cx="9780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Lecture</a:t>
            </a: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6529" y="3753435"/>
            <a:ext cx="1432103" cy="1432103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54A2D501-445D-4513-B2F8-CE18F19023C3}"/>
              </a:ext>
            </a:extLst>
          </p:cNvPr>
          <p:cNvSpPr txBox="1"/>
          <p:nvPr/>
        </p:nvSpPr>
        <p:spPr>
          <a:xfrm>
            <a:off x="9385896" y="2504346"/>
            <a:ext cx="22175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8. Update lecture</a:t>
            </a:r>
          </a:p>
        </p:txBody>
      </p:sp>
    </p:spTree>
    <p:extLst>
      <p:ext uri="{BB962C8B-B14F-4D97-AF65-F5344CB8AC3E}">
        <p14:creationId xmlns:p14="http://schemas.microsoft.com/office/powerpoint/2010/main" val="1142281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1" grpId="0"/>
      <p:bldP spid="16" grpId="0"/>
      <p:bldP spid="19" grpId="0"/>
      <p:bldP spid="22" grpId="0"/>
      <p:bldP spid="27" grpId="0"/>
      <p:bldP spid="29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xmlns="" id="{7796069F-FB89-2B4E-A9D6-31469708A9A8}"/>
              </a:ext>
            </a:extLst>
          </p:cNvPr>
          <p:cNvSpPr txBox="1">
            <a:spLocks/>
          </p:cNvSpPr>
          <p:nvPr/>
        </p:nvSpPr>
        <p:spPr>
          <a:xfrm>
            <a:off x="209145" y="102141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ENTITIes</a:t>
            </a:r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8506" y="425872"/>
            <a:ext cx="8337868" cy="4703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30402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0686" y="2136262"/>
            <a:ext cx="10702635" cy="1744363"/>
          </a:xfrm>
        </p:spPr>
        <p:txBody>
          <a:bodyPr anchor="t">
            <a:normAutofit fontScale="90000"/>
          </a:bodyPr>
          <a:lstStyle/>
          <a:p>
            <a:pPr algn="ctr"/>
            <a:r>
              <a:rPr lang="en-US" sz="7300" dirty="0"/>
              <a:t>DEMO</a:t>
            </a:r>
            <a:r>
              <a:rPr lang="en-US" dirty="0"/>
              <a:t/>
            </a:r>
            <a:br>
              <a:rPr lang="en-US" dirty="0"/>
            </a:br>
            <a:r>
              <a:rPr lang="en-US" dirty="0">
                <a:solidFill>
                  <a:schemeClr val="tx1"/>
                </a:solidFill>
              </a:rPr>
              <a:t>MANAGER:</a:t>
            </a:r>
            <a:r>
              <a:rPr lang="en-US" dirty="0"/>
              <a:t> </a:t>
            </a:r>
            <a:r>
              <a:rPr lang="en-US" dirty="0">
                <a:solidFill>
                  <a:schemeClr val="tx1"/>
                </a:solidFill>
              </a:rPr>
              <a:t>REView course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8832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54A2D501-445D-4513-B2F8-CE18F19023C3}"/>
              </a:ext>
            </a:extLst>
          </p:cNvPr>
          <p:cNvSpPr txBox="1"/>
          <p:nvPr/>
        </p:nvSpPr>
        <p:spPr>
          <a:xfrm>
            <a:off x="5944973" y="1561858"/>
            <a:ext cx="2564710" cy="1121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2. Choose a </a:t>
            </a:r>
          </a:p>
          <a:p>
            <a:pPr algn="ctr">
              <a:lnSpc>
                <a:spcPct val="200000"/>
              </a:lnSpc>
            </a:pPr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specific course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972" y="1700588"/>
            <a:ext cx="879038" cy="879038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>
          <a:xfrm flipV="1">
            <a:off x="1823491" y="2203188"/>
            <a:ext cx="2774284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54A2D501-445D-4513-B2F8-CE18F19023C3}"/>
              </a:ext>
            </a:extLst>
          </p:cNvPr>
          <p:cNvSpPr txBox="1"/>
          <p:nvPr/>
        </p:nvSpPr>
        <p:spPr>
          <a:xfrm>
            <a:off x="1508320" y="1629205"/>
            <a:ext cx="3435701" cy="567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1. Open review course page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66661" y="2571767"/>
            <a:ext cx="1141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Manager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1825" y="1667739"/>
            <a:ext cx="1089286" cy="1089286"/>
          </a:xfrm>
          <a:prstGeom prst="rect">
            <a:avLst/>
          </a:prstGeom>
        </p:spPr>
      </p:pic>
      <p:cxnSp>
        <p:nvCxnSpPr>
          <p:cNvPr id="18" name="Straight Arrow Connector 17"/>
          <p:cNvCxnSpPr>
            <a:cxnSpLocks/>
          </p:cNvCxnSpPr>
          <p:nvPr/>
        </p:nvCxnSpPr>
        <p:spPr>
          <a:xfrm>
            <a:off x="6206247" y="2212382"/>
            <a:ext cx="2047342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234034" y="2795559"/>
            <a:ext cx="2351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Review course page</a:t>
            </a:r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60570" y="1546741"/>
            <a:ext cx="1049520" cy="1049520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7726664" y="2718440"/>
            <a:ext cx="2543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Course overview page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54A2D501-445D-4513-B2F8-CE18F19023C3}"/>
              </a:ext>
            </a:extLst>
          </p:cNvPr>
          <p:cNvSpPr txBox="1"/>
          <p:nvPr/>
        </p:nvSpPr>
        <p:spPr>
          <a:xfrm>
            <a:off x="9110355" y="3435196"/>
            <a:ext cx="2991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3. Give feedback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6617" y="4002915"/>
            <a:ext cx="1236480" cy="1236480"/>
          </a:xfrm>
          <a:prstGeom prst="rect">
            <a:avLst/>
          </a:prstGeom>
        </p:spPr>
      </p:pic>
      <p:cxnSp>
        <p:nvCxnSpPr>
          <p:cNvPr id="26" name="Straight Arrow Connector 25"/>
          <p:cNvCxnSpPr>
            <a:cxnSpLocks/>
            <a:endCxn id="17" idx="0"/>
          </p:cNvCxnSpPr>
          <p:nvPr/>
        </p:nvCxnSpPr>
        <p:spPr>
          <a:xfrm flipH="1">
            <a:off x="9005213" y="3080988"/>
            <a:ext cx="13078" cy="99552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itle 1">
            <a:extLst>
              <a:ext uri="{FF2B5EF4-FFF2-40B4-BE49-F238E27FC236}">
                <a16:creationId xmlns:a16="http://schemas.microsoft.com/office/drawing/2014/main" xmlns="" id="{AEA4159E-EF9B-DA4D-8565-8131E33653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/>
              <a:t>PROCESS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6313B13B-21BC-5946-8FBE-E80E51A1F19F}"/>
              </a:ext>
            </a:extLst>
          </p:cNvPr>
          <p:cNvSpPr txBox="1"/>
          <p:nvPr/>
        </p:nvSpPr>
        <p:spPr>
          <a:xfrm>
            <a:off x="7726664" y="5200919"/>
            <a:ext cx="25832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Feedback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95536C22-DAE6-A643-8531-18B54D7AE7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60570" y="4076512"/>
            <a:ext cx="1089286" cy="1089286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xmlns="" id="{0DB6ACF9-473E-ED46-9E22-128D1083B66B}"/>
              </a:ext>
            </a:extLst>
          </p:cNvPr>
          <p:cNvCxnSpPr>
            <a:cxnSpLocks/>
          </p:cNvCxnSpPr>
          <p:nvPr/>
        </p:nvCxnSpPr>
        <p:spPr>
          <a:xfrm flipH="1">
            <a:off x="5921111" y="4708046"/>
            <a:ext cx="224343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D48CE561-FD3B-B246-8C06-8ABB4F843307}"/>
              </a:ext>
            </a:extLst>
          </p:cNvPr>
          <p:cNvSpPr txBox="1"/>
          <p:nvPr/>
        </p:nvSpPr>
        <p:spPr>
          <a:xfrm>
            <a:off x="5921111" y="4274563"/>
            <a:ext cx="2991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4. Approve course</a:t>
            </a:r>
          </a:p>
        </p:txBody>
      </p:sp>
    </p:spTree>
    <p:extLst>
      <p:ext uri="{BB962C8B-B14F-4D97-AF65-F5344CB8AC3E}">
        <p14:creationId xmlns:p14="http://schemas.microsoft.com/office/powerpoint/2010/main" val="2536248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000"/>
                            </p:stCondLst>
                            <p:childTnLst>
                              <p:par>
                                <p:cTn id="5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14" grpId="0"/>
      <p:bldP spid="21" grpId="0"/>
      <p:bldP spid="25" grpId="0"/>
      <p:bldP spid="31" grpId="0"/>
      <p:bldP spid="16" grpId="0"/>
      <p:bldP spid="2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xmlns="" id="{1AF61EC1-08F4-2840-851A-37F400188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/>
              <a:t>Current situation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774F3035-0B7C-F545-B58A-DA1685DEC1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910" y="2209109"/>
            <a:ext cx="6028616" cy="2220145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DDCA7C61-2476-154F-B4A0-92283CFB704D}"/>
              </a:ext>
            </a:extLst>
          </p:cNvPr>
          <p:cNvSpPr txBox="1"/>
          <p:nvPr/>
        </p:nvSpPr>
        <p:spPr>
          <a:xfrm>
            <a:off x="6380171" y="1390702"/>
            <a:ext cx="34115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C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Traditional Training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440168D5-2D15-514C-9B04-8D0738937CC8}"/>
              </a:ext>
            </a:extLst>
          </p:cNvPr>
          <p:cNvSpPr txBox="1"/>
          <p:nvPr/>
        </p:nvSpPr>
        <p:spPr>
          <a:xfrm>
            <a:off x="6380171" y="2037033"/>
            <a:ext cx="4893013" cy="24724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spcAft>
                <a:spcPts val="1000"/>
              </a:spcAft>
              <a:buFont typeface="Wingdings" pitchFamily="2" charset="2"/>
              <a:buChar char="q"/>
            </a:pP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Lack of human resources to conduct meeting and courses</a:t>
            </a:r>
          </a:p>
          <a:p>
            <a:pPr marL="342900" lvl="0" indent="-342900">
              <a:spcAft>
                <a:spcPts val="1000"/>
              </a:spcAft>
              <a:buFont typeface="Wingdings" pitchFamily="2" charset="2"/>
              <a:buChar char="q"/>
            </a:pP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Trainers have to train repeatedly</a:t>
            </a:r>
          </a:p>
          <a:p>
            <a:pPr marL="342900" lvl="0" indent="-342900">
              <a:buFont typeface="Wingdings" pitchFamily="2" charset="2"/>
              <a:buChar char="q"/>
            </a:pP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Students cannot have flexible time to study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4478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xmlns="" id="{246D7A50-FA7E-B34F-ADD2-A393F4E80D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/>
              <a:t>ENTITIES</a:t>
            </a:r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0417" y="332712"/>
            <a:ext cx="6915610" cy="52218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73158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0686" y="2136262"/>
            <a:ext cx="10702635" cy="1744363"/>
          </a:xfrm>
        </p:spPr>
        <p:txBody>
          <a:bodyPr anchor="t">
            <a:normAutofit fontScale="90000"/>
          </a:bodyPr>
          <a:lstStyle/>
          <a:p>
            <a:pPr algn="ctr"/>
            <a:r>
              <a:rPr lang="en-US" sz="7300" dirty="0"/>
              <a:t>DEMO</a:t>
            </a:r>
            <a:r>
              <a:rPr lang="en-US" dirty="0"/>
              <a:t/>
            </a:r>
            <a:br>
              <a:rPr lang="en-US" dirty="0"/>
            </a:br>
            <a:r>
              <a:rPr lang="en-US" dirty="0">
                <a:solidFill>
                  <a:schemeClr val="tx1"/>
                </a:solidFill>
              </a:rPr>
              <a:t>Learner: Enroll course, learn lecture, take quiz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3236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67B18824-0A7D-E34C-B111-5A6629EC4281}"/>
              </a:ext>
            </a:extLst>
          </p:cNvPr>
          <p:cNvSpPr txBox="1"/>
          <p:nvPr/>
        </p:nvSpPr>
        <p:spPr>
          <a:xfrm>
            <a:off x="5426192" y="4075618"/>
            <a:ext cx="3224315" cy="1121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4. Choose a </a:t>
            </a:r>
          </a:p>
          <a:p>
            <a:pPr marL="0" marR="0" lvl="0" indent="0" algn="ctr" defTabSz="4572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specific course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019" y="1677938"/>
            <a:ext cx="879038" cy="879038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>
          <a:xfrm flipV="1">
            <a:off x="1823491" y="2203188"/>
            <a:ext cx="2774284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54A2D501-445D-4513-B2F8-CE18F19023C3}"/>
              </a:ext>
            </a:extLst>
          </p:cNvPr>
          <p:cNvSpPr txBox="1"/>
          <p:nvPr/>
        </p:nvSpPr>
        <p:spPr>
          <a:xfrm>
            <a:off x="1807921" y="1606181"/>
            <a:ext cx="3435701" cy="567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1. Open list plans page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30019" y="2559544"/>
            <a:ext cx="10230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Learner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9980" y="1609574"/>
            <a:ext cx="1089286" cy="1089286"/>
          </a:xfrm>
          <a:prstGeom prst="rect">
            <a:avLst/>
          </a:prstGeom>
        </p:spPr>
      </p:pic>
      <p:cxnSp>
        <p:nvCxnSpPr>
          <p:cNvPr id="18" name="Straight Arrow Connector 17"/>
          <p:cNvCxnSpPr>
            <a:cxnSpLocks/>
          </p:cNvCxnSpPr>
          <p:nvPr/>
        </p:nvCxnSpPr>
        <p:spPr>
          <a:xfrm>
            <a:off x="5996061" y="2212382"/>
            <a:ext cx="2257528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451198" y="2760038"/>
            <a:ext cx="1912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List plans page</a:t>
            </a:r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54A2D501-445D-4513-B2F8-CE18F19023C3}"/>
              </a:ext>
            </a:extLst>
          </p:cNvPr>
          <p:cNvSpPr txBox="1"/>
          <p:nvPr/>
        </p:nvSpPr>
        <p:spPr>
          <a:xfrm>
            <a:off x="5842470" y="1549375"/>
            <a:ext cx="2564710" cy="1121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2. Choose specific plan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820957" y="2752380"/>
            <a:ext cx="2248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Plan overview page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54A2D501-445D-4513-B2F8-CE18F19023C3}"/>
              </a:ext>
            </a:extLst>
          </p:cNvPr>
          <p:cNvSpPr txBox="1"/>
          <p:nvPr/>
        </p:nvSpPr>
        <p:spPr>
          <a:xfrm>
            <a:off x="9138385" y="3239136"/>
            <a:ext cx="2431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3. Choose a specific program </a:t>
            </a:r>
          </a:p>
        </p:txBody>
      </p:sp>
      <p:cxnSp>
        <p:nvCxnSpPr>
          <p:cNvPr id="26" name="Straight Arrow Connector 25"/>
          <p:cNvCxnSpPr>
            <a:cxnSpLocks/>
          </p:cNvCxnSpPr>
          <p:nvPr/>
        </p:nvCxnSpPr>
        <p:spPr>
          <a:xfrm>
            <a:off x="9041440" y="3218680"/>
            <a:ext cx="0" cy="92190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itle 1">
            <a:extLst>
              <a:ext uri="{FF2B5EF4-FFF2-40B4-BE49-F238E27FC236}">
                <a16:creationId xmlns:a16="http://schemas.microsoft.com/office/drawing/2014/main" xmlns="" id="{AEA4159E-EF9B-DA4D-8565-8131E33653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/>
              <a:t>PROCESS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6313B13B-21BC-5946-8FBE-E80E51A1F19F}"/>
              </a:ext>
            </a:extLst>
          </p:cNvPr>
          <p:cNvSpPr txBox="1"/>
          <p:nvPr/>
        </p:nvSpPr>
        <p:spPr>
          <a:xfrm>
            <a:off x="7653075" y="5217465"/>
            <a:ext cx="2751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Programs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95536C22-DAE6-A643-8531-18B54D7AE7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4182" y="4108061"/>
            <a:ext cx="1089286" cy="1089286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xmlns="" id="{0DB6ACF9-473E-ED46-9E22-128D1083B66B}"/>
              </a:ext>
            </a:extLst>
          </p:cNvPr>
          <p:cNvCxnSpPr>
            <a:cxnSpLocks/>
          </p:cNvCxnSpPr>
          <p:nvPr/>
        </p:nvCxnSpPr>
        <p:spPr>
          <a:xfrm flipH="1">
            <a:off x="5407585" y="4708046"/>
            <a:ext cx="275695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xmlns="" id="{4D5ABDB0-DDED-6A41-8A48-0327E38AF0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60570" y="1576870"/>
            <a:ext cx="1089286" cy="1089286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xmlns="" id="{12278D3D-0EB7-4543-8A27-69A9F5D336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50772" y="4013248"/>
            <a:ext cx="1194158" cy="1194158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8BD28BA6-BA37-6540-9959-BC38C761FB9F}"/>
              </a:ext>
            </a:extLst>
          </p:cNvPr>
          <p:cNvSpPr txBox="1"/>
          <p:nvPr/>
        </p:nvSpPr>
        <p:spPr>
          <a:xfrm>
            <a:off x="1416662" y="4140583"/>
            <a:ext cx="3224315" cy="567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prstClr val="black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5. Enroll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47815555-469B-AE46-90CD-CF6B3D821FCE}"/>
              </a:ext>
            </a:extLst>
          </p:cNvPr>
          <p:cNvSpPr txBox="1"/>
          <p:nvPr/>
        </p:nvSpPr>
        <p:spPr>
          <a:xfrm>
            <a:off x="2873100" y="5204737"/>
            <a:ext cx="36244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Course overview page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xmlns="" id="{6C45A2F3-0F6D-9144-A8EE-C0B53F05E727}"/>
              </a:ext>
            </a:extLst>
          </p:cNvPr>
          <p:cNvCxnSpPr>
            <a:cxnSpLocks/>
          </p:cNvCxnSpPr>
          <p:nvPr/>
        </p:nvCxnSpPr>
        <p:spPr>
          <a:xfrm>
            <a:off x="2158151" y="4700318"/>
            <a:ext cx="1" cy="256553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xmlns="" id="{6F1DBA63-D985-A841-9F70-B559D2A1FA5C}"/>
              </a:ext>
            </a:extLst>
          </p:cNvPr>
          <p:cNvCxnSpPr/>
          <p:nvPr/>
        </p:nvCxnSpPr>
        <p:spPr>
          <a:xfrm flipH="1">
            <a:off x="2149339" y="4708046"/>
            <a:ext cx="1774491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763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000"/>
                            </p:stCondLst>
                            <p:childTnLst>
                              <p:par>
                                <p:cTn id="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14" grpId="0"/>
      <p:bldP spid="21" grpId="0"/>
      <p:bldP spid="22" grpId="0"/>
      <p:bldP spid="25" grpId="0"/>
      <p:bldP spid="31" grpId="0"/>
      <p:bldP spid="16" grpId="0"/>
      <p:bldP spid="32" grpId="0"/>
      <p:bldP spid="24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66BC8D11-3160-444D-A5B7-32D3A7E8C2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0055" y="1080343"/>
            <a:ext cx="1194158" cy="1194158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xmlns="" id="{8A52681B-444D-0341-B441-752ACE27BAED}"/>
              </a:ext>
            </a:extLst>
          </p:cNvPr>
          <p:cNvCxnSpPr>
            <a:cxnSpLocks/>
          </p:cNvCxnSpPr>
          <p:nvPr/>
        </p:nvCxnSpPr>
        <p:spPr>
          <a:xfrm>
            <a:off x="2057132" y="0"/>
            <a:ext cx="1" cy="109515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F9807E37-B05F-E64A-AF00-A2A1282996B2}"/>
              </a:ext>
            </a:extLst>
          </p:cNvPr>
          <p:cNvSpPr txBox="1"/>
          <p:nvPr/>
        </p:nvSpPr>
        <p:spPr>
          <a:xfrm>
            <a:off x="244883" y="2274501"/>
            <a:ext cx="36244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Learning page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4C87262B-D4A8-0C40-94FE-D574997103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281" y="1095152"/>
            <a:ext cx="1194158" cy="1194158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xmlns="" id="{DCF990E5-2EC9-CA4F-B1D7-2B18FB2FB644}"/>
              </a:ext>
            </a:extLst>
          </p:cNvPr>
          <p:cNvCxnSpPr>
            <a:cxnSpLocks/>
          </p:cNvCxnSpPr>
          <p:nvPr/>
        </p:nvCxnSpPr>
        <p:spPr>
          <a:xfrm flipV="1">
            <a:off x="2937908" y="1677422"/>
            <a:ext cx="2195201" cy="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239F4B69-F812-E347-806B-D8A66D70B36A}"/>
              </a:ext>
            </a:extLst>
          </p:cNvPr>
          <p:cNvSpPr txBox="1"/>
          <p:nvPr/>
        </p:nvSpPr>
        <p:spPr>
          <a:xfrm>
            <a:off x="2423350" y="1095152"/>
            <a:ext cx="3224315" cy="567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prstClr val="black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5. Learn lecture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xmlns="" id="{C60DC632-ACCC-3846-A987-F69AE6D0034E}"/>
              </a:ext>
            </a:extLst>
          </p:cNvPr>
          <p:cNvCxnSpPr>
            <a:cxnSpLocks/>
          </p:cNvCxnSpPr>
          <p:nvPr/>
        </p:nvCxnSpPr>
        <p:spPr>
          <a:xfrm flipV="1">
            <a:off x="6729611" y="1662614"/>
            <a:ext cx="2094755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8E61E564-1BB0-9A4F-8A4B-D082C811E7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25538" y="1065535"/>
            <a:ext cx="1194158" cy="119415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8485106B-C936-5D4A-AE26-E3042059EB97}"/>
              </a:ext>
            </a:extLst>
          </p:cNvPr>
          <p:cNvSpPr txBox="1"/>
          <p:nvPr/>
        </p:nvSpPr>
        <p:spPr>
          <a:xfrm>
            <a:off x="6164830" y="1065535"/>
            <a:ext cx="3224315" cy="567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prstClr val="black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6. Take quiz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xmlns="" id="{39D12782-7197-B34C-8DFC-82DFA3647255}"/>
              </a:ext>
            </a:extLst>
          </p:cNvPr>
          <p:cNvCxnSpPr>
            <a:cxnSpLocks/>
          </p:cNvCxnSpPr>
          <p:nvPr/>
        </p:nvCxnSpPr>
        <p:spPr>
          <a:xfrm>
            <a:off x="9612861" y="2824223"/>
            <a:ext cx="9756" cy="71907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xmlns="" id="{6B7A58DC-FB41-3C4B-B8C8-A4D77ADFAB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15782" y="3639018"/>
            <a:ext cx="1194158" cy="1194158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D78F886B-A0CA-0340-A325-739C7E8C3A83}"/>
              </a:ext>
            </a:extLst>
          </p:cNvPr>
          <p:cNvSpPr txBox="1"/>
          <p:nvPr/>
        </p:nvSpPr>
        <p:spPr>
          <a:xfrm>
            <a:off x="9718786" y="2820851"/>
            <a:ext cx="32243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4572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prstClr val="black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7. View quiz </a:t>
            </a:r>
          </a:p>
          <a:p>
            <a:pPr marL="0" marR="0" lvl="0" indent="0" defTabSz="4572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prstClr val="black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result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xmlns="" id="{6BC6E9C4-3B69-874B-AD4D-FAD888886EA3}"/>
              </a:ext>
            </a:extLst>
          </p:cNvPr>
          <p:cNvCxnSpPr>
            <a:cxnSpLocks/>
          </p:cNvCxnSpPr>
          <p:nvPr/>
        </p:nvCxnSpPr>
        <p:spPr>
          <a:xfrm flipH="1">
            <a:off x="6405253" y="4239700"/>
            <a:ext cx="2419113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xmlns="" id="{3CCC25F3-4F8B-4645-9955-B280C796C5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7357" y="3596696"/>
            <a:ext cx="1236480" cy="123648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E01DC955-ADD8-6C44-BFBA-C8A56813702E}"/>
              </a:ext>
            </a:extLst>
          </p:cNvPr>
          <p:cNvSpPr txBox="1"/>
          <p:nvPr/>
        </p:nvSpPr>
        <p:spPr>
          <a:xfrm>
            <a:off x="4119110" y="2259693"/>
            <a:ext cx="36244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Lecture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9622F9C3-13CD-554F-8215-0ECADA58AC3C}"/>
              </a:ext>
            </a:extLst>
          </p:cNvPr>
          <p:cNvSpPr txBox="1"/>
          <p:nvPr/>
        </p:nvSpPr>
        <p:spPr>
          <a:xfrm>
            <a:off x="7810367" y="2248905"/>
            <a:ext cx="36244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Quiz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7178A0BC-5400-7048-AADF-2CECFDC72593}"/>
              </a:ext>
            </a:extLst>
          </p:cNvPr>
          <p:cNvSpPr txBox="1"/>
          <p:nvPr/>
        </p:nvSpPr>
        <p:spPr>
          <a:xfrm>
            <a:off x="7810367" y="4933930"/>
            <a:ext cx="36244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Result</a:t>
            </a:r>
          </a:p>
        </p:txBody>
      </p:sp>
    </p:spTree>
    <p:extLst>
      <p:ext uri="{BB962C8B-B14F-4D97-AF65-F5344CB8AC3E}">
        <p14:creationId xmlns:p14="http://schemas.microsoft.com/office/powerpoint/2010/main" val="1154703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  <p:bldP spid="15" grpId="0"/>
      <p:bldP spid="21" grpId="0"/>
      <p:bldP spid="17" grpId="1"/>
      <p:bldP spid="18" grpId="1"/>
      <p:bldP spid="20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xmlns="" id="{246D7A50-FA7E-B34F-ADD2-A393F4E80D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/>
              <a:t>ENTITIES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6D2E4B45-E9BB-4D4B-A810-F4E3250B51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9227" y="-414897"/>
            <a:ext cx="8323118" cy="643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051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0686" y="2136262"/>
            <a:ext cx="10702635" cy="1744363"/>
          </a:xfrm>
        </p:spPr>
        <p:txBody>
          <a:bodyPr anchor="t">
            <a:normAutofit fontScale="90000"/>
          </a:bodyPr>
          <a:lstStyle/>
          <a:p>
            <a:pPr algn="ctr"/>
            <a:r>
              <a:rPr lang="en-US" sz="7300" dirty="0"/>
              <a:t>DEMO</a:t>
            </a:r>
            <a:r>
              <a:rPr lang="en-US" dirty="0"/>
              <a:t/>
            </a:r>
            <a:br>
              <a:rPr lang="en-US" dirty="0"/>
            </a:br>
            <a:r>
              <a:rPr lang="en-US" dirty="0">
                <a:solidFill>
                  <a:schemeClr val="tx1"/>
                </a:solidFill>
              </a:rPr>
              <a:t>MANAGER:</a:t>
            </a:r>
            <a:r>
              <a:rPr lang="en-US" dirty="0"/>
              <a:t> </a:t>
            </a:r>
            <a:r>
              <a:rPr lang="en-US" dirty="0">
                <a:solidFill>
                  <a:schemeClr val="tx1"/>
                </a:solidFill>
              </a:rPr>
              <a:t>View report 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-&gt; View report detail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9992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54A2D501-445D-4513-B2F8-CE18F19023C3}"/>
              </a:ext>
            </a:extLst>
          </p:cNvPr>
          <p:cNvSpPr txBox="1"/>
          <p:nvPr/>
        </p:nvSpPr>
        <p:spPr>
          <a:xfrm>
            <a:off x="5944973" y="1561858"/>
            <a:ext cx="2564710" cy="1121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2. Choose a </a:t>
            </a:r>
          </a:p>
          <a:p>
            <a:pPr algn="ctr">
              <a:lnSpc>
                <a:spcPct val="200000"/>
              </a:lnSpc>
            </a:pPr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specific plan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019" y="1677938"/>
            <a:ext cx="879038" cy="879038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>
          <a:xfrm flipV="1">
            <a:off x="1823491" y="2203188"/>
            <a:ext cx="2774284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54A2D501-445D-4513-B2F8-CE18F19023C3}"/>
              </a:ext>
            </a:extLst>
          </p:cNvPr>
          <p:cNvSpPr txBox="1"/>
          <p:nvPr/>
        </p:nvSpPr>
        <p:spPr>
          <a:xfrm>
            <a:off x="1940767" y="1594006"/>
            <a:ext cx="3435701" cy="567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1. Open report page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70708" y="2549117"/>
            <a:ext cx="1141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Manager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1825" y="1667739"/>
            <a:ext cx="1089286" cy="1089286"/>
          </a:xfrm>
          <a:prstGeom prst="rect">
            <a:avLst/>
          </a:prstGeom>
        </p:spPr>
      </p:pic>
      <p:cxnSp>
        <p:nvCxnSpPr>
          <p:cNvPr id="18" name="Straight Arrow Connector 17"/>
          <p:cNvCxnSpPr>
            <a:cxnSpLocks/>
          </p:cNvCxnSpPr>
          <p:nvPr/>
        </p:nvCxnSpPr>
        <p:spPr>
          <a:xfrm>
            <a:off x="6206247" y="2212382"/>
            <a:ext cx="2047342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597775" y="2816059"/>
            <a:ext cx="2221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Report page</a:t>
            </a:r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60570" y="1546741"/>
            <a:ext cx="1049520" cy="1049520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8027847" y="2675590"/>
            <a:ext cx="2154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Report detail page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54A2D501-445D-4513-B2F8-CE18F19023C3}"/>
              </a:ext>
            </a:extLst>
          </p:cNvPr>
          <p:cNvSpPr txBox="1"/>
          <p:nvPr/>
        </p:nvSpPr>
        <p:spPr>
          <a:xfrm>
            <a:off x="9110355" y="3237551"/>
            <a:ext cx="29913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3. Choose a learner/author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346" y="3996561"/>
            <a:ext cx="1236480" cy="1236480"/>
          </a:xfrm>
          <a:prstGeom prst="rect">
            <a:avLst/>
          </a:prstGeom>
        </p:spPr>
      </p:pic>
      <p:cxnSp>
        <p:nvCxnSpPr>
          <p:cNvPr id="26" name="Straight Arrow Connector 25"/>
          <p:cNvCxnSpPr>
            <a:cxnSpLocks/>
          </p:cNvCxnSpPr>
          <p:nvPr/>
        </p:nvCxnSpPr>
        <p:spPr>
          <a:xfrm>
            <a:off x="9018290" y="3080988"/>
            <a:ext cx="0" cy="92190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itle 1">
            <a:extLst>
              <a:ext uri="{FF2B5EF4-FFF2-40B4-BE49-F238E27FC236}">
                <a16:creationId xmlns:a16="http://schemas.microsoft.com/office/drawing/2014/main" xmlns="" id="{AEA4159E-EF9B-DA4D-8565-8131E33653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/>
              <a:t>PROCESS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6313B13B-21BC-5946-8FBE-E80E51A1F19F}"/>
              </a:ext>
            </a:extLst>
          </p:cNvPr>
          <p:cNvSpPr txBox="1"/>
          <p:nvPr/>
        </p:nvSpPr>
        <p:spPr>
          <a:xfrm>
            <a:off x="7726664" y="5200919"/>
            <a:ext cx="25832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Detail information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95536C22-DAE6-A643-8531-18B54D7AE7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60570" y="4076512"/>
            <a:ext cx="1089286" cy="1089286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xmlns="" id="{0DB6ACF9-473E-ED46-9E22-128D1083B66B}"/>
              </a:ext>
            </a:extLst>
          </p:cNvPr>
          <p:cNvCxnSpPr>
            <a:cxnSpLocks/>
          </p:cNvCxnSpPr>
          <p:nvPr/>
        </p:nvCxnSpPr>
        <p:spPr>
          <a:xfrm flipH="1">
            <a:off x="6313251" y="4708046"/>
            <a:ext cx="185129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6415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14" grpId="0"/>
      <p:bldP spid="21" grpId="0"/>
      <p:bldP spid="25" grpId="0"/>
      <p:bldP spid="31" grpId="0"/>
      <p:bldP spid="16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xmlns="" id="{246D7A50-FA7E-B34F-ADD2-A393F4E80D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/>
              <a:t>ENTITIES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6D2E4B45-E9BB-4D4B-A810-F4E3250B51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0101" y="774986"/>
            <a:ext cx="6532926" cy="4146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55426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xmlns="" id="{1AF61EC1-08F4-2840-851A-37F400188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/>
              <a:t>VALUES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59D1DDC6-62CA-DA4C-BA20-2C28702E468A}"/>
              </a:ext>
            </a:extLst>
          </p:cNvPr>
          <p:cNvSpPr/>
          <p:nvPr/>
        </p:nvSpPr>
        <p:spPr>
          <a:xfrm>
            <a:off x="5574583" y="1338325"/>
            <a:ext cx="5302423" cy="33034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Aft>
                <a:spcPts val="1000"/>
              </a:spcAft>
              <a:buFont typeface="Wingdings" pitchFamily="2" charset="2"/>
              <a:buChar char="q"/>
            </a:pPr>
            <a:r>
              <a:rPr lang="en-US" sz="2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Tightness and clarity. There are different specific training plans, each consisting of programs and courses related to a particular field.</a:t>
            </a:r>
          </a:p>
          <a:p>
            <a:pPr marL="342900" lvl="0" indent="-342900">
              <a:spcAft>
                <a:spcPts val="1000"/>
              </a:spcAft>
              <a:buFont typeface="Wingdings" pitchFamily="2" charset="2"/>
              <a:buChar char="q"/>
            </a:pPr>
            <a:endParaRPr lang="en-US" sz="240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indent="-342900">
              <a:spcAft>
                <a:spcPts val="1000"/>
              </a:spcAft>
              <a:buFont typeface="Wingdings" pitchFamily="2" charset="2"/>
              <a:buChar char="q"/>
            </a:pPr>
            <a:r>
              <a:rPr lang="en-US" sz="2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Monitor everything through reports or statistics.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6A7869F6-13D7-2948-81D4-5E62B85A8B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374" y="1338325"/>
            <a:ext cx="4819450" cy="3614588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7105525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xmlns="" id="{1AF61EC1-08F4-2840-851A-37F400188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>
            <a:normAutofit/>
          </a:bodyPr>
          <a:lstStyle/>
          <a:p>
            <a:r>
              <a:rPr lang="en-US"/>
              <a:t>CHALLENGES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A8F0FB66-9AE7-BD4C-88DB-68440C1649FD}"/>
              </a:ext>
            </a:extLst>
          </p:cNvPr>
          <p:cNvSpPr/>
          <p:nvPr/>
        </p:nvSpPr>
        <p:spPr>
          <a:xfrm>
            <a:off x="3831774" y="1634733"/>
            <a:ext cx="7506786" cy="12105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>
              <a:spcAft>
                <a:spcPts val="2000"/>
              </a:spcAft>
              <a:buFont typeface="Wingdings" pitchFamily="2" charset="2"/>
              <a:buChar char="q"/>
            </a:pPr>
            <a:r>
              <a:rPr lang="en-US" sz="2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Currently only supports the web platform</a:t>
            </a:r>
          </a:p>
          <a:p>
            <a:pPr marL="457200" indent="-457200">
              <a:spcAft>
                <a:spcPts val="1000"/>
              </a:spcAft>
              <a:buFont typeface="Wingdings" pitchFamily="2" charset="2"/>
              <a:buChar char="q"/>
            </a:pPr>
            <a:r>
              <a:rPr lang="en-US" sz="2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Limited learning resources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DE1BD291-3A26-2340-94EF-C5E880941F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336" y="1469271"/>
            <a:ext cx="3294308" cy="3614588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881252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xmlns="" id="{1AF61EC1-08F4-2840-851A-37F400188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/>
              <a:t>Current situation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774F3035-0B7C-F545-B58A-DA1685DEC1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760" y="2022197"/>
            <a:ext cx="5800730" cy="2691248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DDCA7C61-2476-154F-B4A0-92283CFB704D}"/>
              </a:ext>
            </a:extLst>
          </p:cNvPr>
          <p:cNvSpPr txBox="1"/>
          <p:nvPr/>
        </p:nvSpPr>
        <p:spPr>
          <a:xfrm>
            <a:off x="6314071" y="1448341"/>
            <a:ext cx="47659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C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Send employees outside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440168D5-2D15-514C-9B04-8D0738937CC8}"/>
              </a:ext>
            </a:extLst>
          </p:cNvPr>
          <p:cNvSpPr txBox="1"/>
          <p:nvPr/>
        </p:nvSpPr>
        <p:spPr>
          <a:xfrm>
            <a:off x="6314071" y="2156227"/>
            <a:ext cx="4893013" cy="14568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spcAft>
                <a:spcPts val="1000"/>
              </a:spcAft>
              <a:buFont typeface="Wingdings" pitchFamily="2" charset="2"/>
              <a:buChar char="q"/>
            </a:pP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Lower employees’ trust</a:t>
            </a:r>
          </a:p>
          <a:p>
            <a:pPr marL="342900" lvl="0" indent="-342900">
              <a:spcAft>
                <a:spcPts val="1000"/>
              </a:spcAft>
              <a:buFont typeface="Wingdings" pitchFamily="2" charset="2"/>
              <a:buChar char="q"/>
            </a:pP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Expensive solution </a:t>
            </a:r>
          </a:p>
          <a:p>
            <a:pPr marL="342900" lvl="0" indent="-342900">
              <a:spcAft>
                <a:spcPts val="1000"/>
              </a:spcAft>
              <a:buFont typeface="Wingdings" pitchFamily="2" charset="2"/>
              <a:buChar char="q"/>
            </a:pPr>
            <a:endParaRPr lang="en-US" sz="2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714432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xmlns="" id="{1AF61EC1-08F4-2840-851A-37F400188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/>
              <a:t>FUTURE PLANS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0C8737E3-4502-624F-BAA4-9F9E2A3BD656}"/>
              </a:ext>
            </a:extLst>
          </p:cNvPr>
          <p:cNvSpPr/>
          <p:nvPr/>
        </p:nvSpPr>
        <p:spPr>
          <a:xfrm>
            <a:off x="5408023" y="1546696"/>
            <a:ext cx="6105167" cy="19441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>
              <a:spcAft>
                <a:spcPts val="1000"/>
              </a:spcAft>
              <a:buFont typeface="Wingdings" pitchFamily="2" charset="2"/>
              <a:buChar char="q"/>
            </a:pPr>
            <a:r>
              <a:rPr lang="en-US" sz="2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Develop and improve system on mobile platforms such as iOS, Android, ...</a:t>
            </a:r>
          </a:p>
          <a:p>
            <a:pPr marL="457200" lvl="0" indent="-457200">
              <a:spcAft>
                <a:spcPts val="1000"/>
              </a:spcAft>
              <a:buFont typeface="Wingdings" pitchFamily="2" charset="2"/>
              <a:buChar char="q"/>
            </a:pPr>
            <a:r>
              <a:rPr lang="en-US" sz="2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Expanse learning resource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93A74B24-1980-294D-97CF-92B5FAD8DE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374" y="1546696"/>
            <a:ext cx="4819450" cy="3197846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6798021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1" y="2451100"/>
            <a:ext cx="10396882" cy="1151965"/>
          </a:xfrm>
        </p:spPr>
        <p:txBody>
          <a:bodyPr/>
          <a:lstStyle/>
          <a:p>
            <a:pPr algn="ctr"/>
            <a:r>
              <a:rPr lang="en-US" dirty="0"/>
              <a:t>THANK YOU FOR LISTENING</a:t>
            </a:r>
          </a:p>
        </p:txBody>
      </p:sp>
    </p:spTree>
    <p:extLst>
      <p:ext uri="{BB962C8B-B14F-4D97-AF65-F5344CB8AC3E}">
        <p14:creationId xmlns:p14="http://schemas.microsoft.com/office/powerpoint/2010/main" val="159641066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C4690204-0ED1-144E-9506-D62983485C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0001" y="1595989"/>
            <a:ext cx="2608580" cy="2608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0972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xmlns="" id="{1AF61EC1-08F4-2840-851A-37F400188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/>
              <a:t>Current situation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774F3035-0B7C-F545-B58A-DA1685DEC1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760" y="1736366"/>
            <a:ext cx="5800730" cy="3262910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DDCA7C61-2476-154F-B4A0-92283CFB704D}"/>
              </a:ext>
            </a:extLst>
          </p:cNvPr>
          <p:cNvSpPr txBox="1"/>
          <p:nvPr/>
        </p:nvSpPr>
        <p:spPr>
          <a:xfrm>
            <a:off x="6314071" y="1448341"/>
            <a:ext cx="350602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C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Buy course online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440168D5-2D15-514C-9B04-8D0738937CC8}"/>
              </a:ext>
            </a:extLst>
          </p:cNvPr>
          <p:cNvSpPr txBox="1"/>
          <p:nvPr/>
        </p:nvSpPr>
        <p:spPr>
          <a:xfrm>
            <a:off x="6314071" y="2156227"/>
            <a:ext cx="4893013" cy="14568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spcAft>
                <a:spcPts val="1000"/>
              </a:spcAft>
              <a:buFont typeface="Wingdings" pitchFamily="2" charset="2"/>
              <a:buChar char="q"/>
            </a:pP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Can not manage content of course</a:t>
            </a:r>
          </a:p>
          <a:p>
            <a:pPr marL="342900" lvl="0" indent="-342900">
              <a:spcAft>
                <a:spcPts val="1000"/>
              </a:spcAft>
              <a:buFont typeface="Wingdings" pitchFamily="2" charset="2"/>
              <a:buChar char="q"/>
            </a:pP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Can not manage learners’ process</a:t>
            </a:r>
          </a:p>
          <a:p>
            <a:pPr marL="342900" lvl="0" indent="-342900">
              <a:spcAft>
                <a:spcPts val="1000"/>
              </a:spcAft>
              <a:buFont typeface="Wingdings" pitchFamily="2" charset="2"/>
              <a:buChar char="q"/>
            </a:pPr>
            <a:endParaRPr lang="en-US" sz="2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95320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xmlns="" id="{1AF61EC1-08F4-2840-851A-37F400188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/>
              <a:t>Current situation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774F3035-0B7C-F545-B58A-DA1685DEC1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910" y="1924984"/>
            <a:ext cx="6028616" cy="2788396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DDCA7C61-2476-154F-B4A0-92283CFB704D}"/>
              </a:ext>
            </a:extLst>
          </p:cNvPr>
          <p:cNvSpPr txBox="1"/>
          <p:nvPr/>
        </p:nvSpPr>
        <p:spPr>
          <a:xfrm>
            <a:off x="6566067" y="1424237"/>
            <a:ext cx="442737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>
                <a:solidFill>
                  <a:srgbClr val="C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Share training program online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440168D5-2D15-514C-9B04-8D0738937CC8}"/>
              </a:ext>
            </a:extLst>
          </p:cNvPr>
          <p:cNvSpPr txBox="1"/>
          <p:nvPr/>
        </p:nvSpPr>
        <p:spPr>
          <a:xfrm>
            <a:off x="6566067" y="2747676"/>
            <a:ext cx="5044319" cy="21954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spcAft>
                <a:spcPts val="1000"/>
              </a:spcAft>
              <a:buFont typeface="Wingdings" pitchFamily="2" charset="2"/>
              <a:buChar char="q"/>
            </a:pPr>
            <a:r>
              <a:rPr lang="en-US" sz="2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Lack of privacy on training courses</a:t>
            </a:r>
          </a:p>
          <a:p>
            <a:pPr marL="342900" lvl="0" indent="-342900">
              <a:spcAft>
                <a:spcPts val="1000"/>
              </a:spcAft>
              <a:buFont typeface="Wingdings" pitchFamily="2" charset="2"/>
              <a:buChar char="q"/>
            </a:pPr>
            <a:r>
              <a:rPr lang="en-US" sz="2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Loss of Control</a:t>
            </a:r>
          </a:p>
          <a:p>
            <a:pPr marL="342900" lvl="0" indent="-342900">
              <a:buFont typeface="Wingdings" pitchFamily="2" charset="2"/>
              <a:buChar char="q"/>
            </a:pPr>
            <a:r>
              <a:rPr lang="en-US" sz="2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User information can be exposed to third party</a:t>
            </a:r>
          </a:p>
        </p:txBody>
      </p:sp>
    </p:spTree>
    <p:extLst>
      <p:ext uri="{BB962C8B-B14F-4D97-AF65-F5344CB8AC3E}">
        <p14:creationId xmlns:p14="http://schemas.microsoft.com/office/powerpoint/2010/main" val="7144229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xmlns="" id="{1AF61EC1-08F4-2840-851A-37F400188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/>
              <a:t>SOLUTIONS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440168D5-2D15-514C-9B04-8D0738937CC8}"/>
              </a:ext>
            </a:extLst>
          </p:cNvPr>
          <p:cNvSpPr txBox="1"/>
          <p:nvPr/>
        </p:nvSpPr>
        <p:spPr>
          <a:xfrm>
            <a:off x="209145" y="1974196"/>
            <a:ext cx="7662131" cy="28418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spcAft>
                <a:spcPts val="1000"/>
              </a:spcAft>
              <a:buFont typeface="Wingdings" pitchFamily="2" charset="2"/>
              <a:buChar char="q"/>
            </a:pP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Provide a system for corporations to train their employees with security and conveniences.</a:t>
            </a:r>
          </a:p>
          <a:p>
            <a:pPr marL="342900" lvl="0" indent="-342900">
              <a:spcAft>
                <a:spcPts val="1000"/>
              </a:spcAft>
              <a:buFont typeface="Wingdings" pitchFamily="2" charset="2"/>
              <a:buChar char="q"/>
            </a:pP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Analyze employees’ studies to make improvements base on results.</a:t>
            </a:r>
          </a:p>
          <a:p>
            <a:pPr marL="342900" lvl="0" indent="-342900">
              <a:buFont typeface="Wingdings" pitchFamily="2" charset="2"/>
              <a:buChar char="q"/>
            </a:pP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Corporations can manage their training plans and users participated in it with ease.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F6AAAEEB-C882-3148-9D0D-099ABD3272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1276" y="1082040"/>
            <a:ext cx="3721100" cy="372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5218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29499F39-6E94-0944-9BDA-DE91B6A333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962" y="1610022"/>
            <a:ext cx="6593799" cy="3398865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C3B816EE-FEE0-5741-8221-CD9CFC24DE83}"/>
              </a:ext>
            </a:extLst>
          </p:cNvPr>
          <p:cNvSpPr txBox="1"/>
          <p:nvPr/>
        </p:nvSpPr>
        <p:spPr>
          <a:xfrm>
            <a:off x="8064165" y="2167774"/>
            <a:ext cx="30277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Impact" panose="020B080603090205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System overview</a:t>
            </a:r>
          </a:p>
        </p:txBody>
      </p:sp>
      <p:sp>
        <p:nvSpPr>
          <p:cNvPr id="10" name="Diamond 9">
            <a:extLst>
              <a:ext uri="{FF2B5EF4-FFF2-40B4-BE49-F238E27FC236}">
                <a16:creationId xmlns:a16="http://schemas.microsoft.com/office/drawing/2014/main" xmlns="" id="{4761B60A-BB30-7747-99D6-1ED8AB40DFF0}"/>
              </a:ext>
            </a:extLst>
          </p:cNvPr>
          <p:cNvSpPr/>
          <p:nvPr/>
        </p:nvSpPr>
        <p:spPr>
          <a:xfrm>
            <a:off x="7237379" y="2098644"/>
            <a:ext cx="651753" cy="661481"/>
          </a:xfrm>
          <a:prstGeom prst="diamon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E6CDDEAB-B808-8044-905E-4AB2C73B7F8C}"/>
              </a:ext>
            </a:extLst>
          </p:cNvPr>
          <p:cNvSpPr txBox="1"/>
          <p:nvPr/>
        </p:nvSpPr>
        <p:spPr>
          <a:xfrm>
            <a:off x="7412412" y="2187264"/>
            <a:ext cx="301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C8D2666D-3253-0344-AB91-F9A324611F28}"/>
              </a:ext>
            </a:extLst>
          </p:cNvPr>
          <p:cNvSpPr txBox="1"/>
          <p:nvPr/>
        </p:nvSpPr>
        <p:spPr>
          <a:xfrm>
            <a:off x="8064165" y="2990067"/>
            <a:ext cx="16562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Impact" panose="020B080603090205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Features</a:t>
            </a:r>
          </a:p>
        </p:txBody>
      </p:sp>
      <p:sp>
        <p:nvSpPr>
          <p:cNvPr id="13" name="Diamond 12">
            <a:extLst>
              <a:ext uri="{FF2B5EF4-FFF2-40B4-BE49-F238E27FC236}">
                <a16:creationId xmlns:a16="http://schemas.microsoft.com/office/drawing/2014/main" xmlns="" id="{1DB6166E-D7FD-5343-A962-C36DE3BFF32B}"/>
              </a:ext>
            </a:extLst>
          </p:cNvPr>
          <p:cNvSpPr/>
          <p:nvPr/>
        </p:nvSpPr>
        <p:spPr>
          <a:xfrm>
            <a:off x="7237379" y="2920937"/>
            <a:ext cx="651753" cy="661481"/>
          </a:xfrm>
          <a:prstGeom prst="diamon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708F50A9-544C-D540-B550-FBF9840EFBB0}"/>
              </a:ext>
            </a:extLst>
          </p:cNvPr>
          <p:cNvSpPr txBox="1"/>
          <p:nvPr/>
        </p:nvSpPr>
        <p:spPr>
          <a:xfrm>
            <a:off x="7402684" y="3009557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37341A57-DA40-9847-BC19-2474E2CC8842}"/>
              </a:ext>
            </a:extLst>
          </p:cNvPr>
          <p:cNvSpPr txBox="1"/>
          <p:nvPr/>
        </p:nvSpPr>
        <p:spPr>
          <a:xfrm>
            <a:off x="8064165" y="3812360"/>
            <a:ext cx="36182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Impact" panose="020B080603090205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System architecture</a:t>
            </a:r>
          </a:p>
        </p:txBody>
      </p:sp>
      <p:sp>
        <p:nvSpPr>
          <p:cNvPr id="16" name="Diamond 15">
            <a:extLst>
              <a:ext uri="{FF2B5EF4-FFF2-40B4-BE49-F238E27FC236}">
                <a16:creationId xmlns:a16="http://schemas.microsoft.com/office/drawing/2014/main" xmlns="" id="{B3D61B02-8D2A-C742-BC36-82701EAE6017}"/>
              </a:ext>
            </a:extLst>
          </p:cNvPr>
          <p:cNvSpPr/>
          <p:nvPr/>
        </p:nvSpPr>
        <p:spPr>
          <a:xfrm>
            <a:off x="7237379" y="3743230"/>
            <a:ext cx="651753" cy="661481"/>
          </a:xfrm>
          <a:prstGeom prst="diamon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07B9C31A-5B8C-2644-8AC6-70B337662BF0}"/>
              </a:ext>
            </a:extLst>
          </p:cNvPr>
          <p:cNvSpPr txBox="1"/>
          <p:nvPr/>
        </p:nvSpPr>
        <p:spPr>
          <a:xfrm>
            <a:off x="7392956" y="3841578"/>
            <a:ext cx="3481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xmlns="" id="{17002322-DCA1-8241-93DF-B699BC7B8A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/>
              <a:t>IMPLEMENTATION</a:t>
            </a:r>
          </a:p>
        </p:txBody>
      </p:sp>
    </p:spTree>
    <p:extLst>
      <p:ext uri="{BB962C8B-B14F-4D97-AF65-F5344CB8AC3E}">
        <p14:creationId xmlns:p14="http://schemas.microsoft.com/office/powerpoint/2010/main" val="132840480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in Event">
  <a:themeElements>
    <a:clrScheme name="Main Event">
      <a:dk1>
        <a:sysClr val="windowText" lastClr="000000"/>
      </a:dk1>
      <a:lt1>
        <a:sysClr val="window" lastClr="FFFFFF"/>
      </a:lt1>
      <a:dk2>
        <a:srgbClr val="424242"/>
      </a:dk2>
      <a:lt2>
        <a:srgbClr val="C8C8C8"/>
      </a:lt2>
      <a:accent1>
        <a:srgbClr val="B80E0F"/>
      </a:accent1>
      <a:accent2>
        <a:srgbClr val="A6987D"/>
      </a:accent2>
      <a:accent3>
        <a:srgbClr val="7F9A71"/>
      </a:accent3>
      <a:accent4>
        <a:srgbClr val="64969F"/>
      </a:accent4>
      <a:accent5>
        <a:srgbClr val="9B75B2"/>
      </a:accent5>
      <a:accent6>
        <a:srgbClr val="80737A"/>
      </a:accent6>
      <a:hlink>
        <a:srgbClr val="F21213"/>
      </a:hlink>
      <a:folHlink>
        <a:srgbClr val="B6A394"/>
      </a:folHlink>
    </a:clrScheme>
    <a:fontScheme name="Main Event">
      <a:maj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in Even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blipFill>
          <a:blip xmlns:r="http://schemas.openxmlformats.org/officeDocument/2006/relationships" r:embed="rId1">
            <a:duotone>
              <a:schemeClr val="phClr">
                <a:shade val="88000"/>
                <a:lumMod val="88000"/>
              </a:schemeClr>
              <a:schemeClr val="phClr"/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25400" dist="127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0"/>
        </a:gradFill>
        <a:blipFill>
          <a:blip xmlns:r="http://schemas.openxmlformats.org/officeDocument/2006/relationships" r:embed="rId2">
            <a:duotone>
              <a:schemeClr val="phClr">
                <a:shade val="48000"/>
                <a:satMod val="110000"/>
                <a:lumMod val="40000"/>
              </a:schemeClr>
              <a:schemeClr val="phClr">
                <a:tint val="90000"/>
                <a:lumMod val="10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Main Event" id="{AC372BB4-D83D-411E-B849-B641926BA760}" vid="{F1EFBDE3-1A95-4E3D-81AD-1F53D65BEA0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Main Event</Template>
  <TotalTime>423</TotalTime>
  <Words>706</Words>
  <Application>Microsoft Office PowerPoint</Application>
  <PresentationFormat>Custom</PresentationFormat>
  <Paragraphs>238</Paragraphs>
  <Slides>52</Slides>
  <Notes>11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3" baseType="lpstr">
      <vt:lpstr>Main Event</vt:lpstr>
      <vt:lpstr>CORPORATE TRAINING SYSTEM</vt:lpstr>
      <vt:lpstr>OUTLINE</vt:lpstr>
      <vt:lpstr>INTRODUCTION</vt:lpstr>
      <vt:lpstr>Current situation</vt:lpstr>
      <vt:lpstr>Current situation</vt:lpstr>
      <vt:lpstr>Current situation</vt:lpstr>
      <vt:lpstr>Current situation</vt:lpstr>
      <vt:lpstr>SOLUTIONS</vt:lpstr>
      <vt:lpstr>IMPLEMENTATION</vt:lpstr>
      <vt:lpstr>SYSTEM ARCHITECTURE</vt:lpstr>
      <vt:lpstr>Data hierarchy</vt:lpstr>
      <vt:lpstr>PowerPoint Presentation</vt:lpstr>
      <vt:lpstr>Features</vt:lpstr>
      <vt:lpstr>SYSTEM ADMIN</vt:lpstr>
      <vt:lpstr>ADmin</vt:lpstr>
      <vt:lpstr>Manager</vt:lpstr>
      <vt:lpstr>Manager</vt:lpstr>
      <vt:lpstr>Manager</vt:lpstr>
      <vt:lpstr>Manager</vt:lpstr>
      <vt:lpstr>Manager</vt:lpstr>
      <vt:lpstr>Manager</vt:lpstr>
      <vt:lpstr>author</vt:lpstr>
      <vt:lpstr>learner</vt:lpstr>
      <vt:lpstr>learner</vt:lpstr>
      <vt:lpstr>learner</vt:lpstr>
      <vt:lpstr>Algorithm</vt:lpstr>
      <vt:lpstr>Define problem</vt:lpstr>
      <vt:lpstr>SOlution</vt:lpstr>
      <vt:lpstr>DEMONSTRATION</vt:lpstr>
      <vt:lpstr>DEMO MANAGER: CREATE plan, Create program</vt:lpstr>
      <vt:lpstr>PROCESS: </vt:lpstr>
      <vt:lpstr>PowerPoint Presentation</vt:lpstr>
      <vt:lpstr>ENTITIES</vt:lpstr>
      <vt:lpstr>DEMO author: CREATE Course</vt:lpstr>
      <vt:lpstr>PROCESS</vt:lpstr>
      <vt:lpstr>PowerPoint Presentation</vt:lpstr>
      <vt:lpstr>PowerPoint Presentation</vt:lpstr>
      <vt:lpstr>DEMO MANAGER: REView course</vt:lpstr>
      <vt:lpstr>PROCESS</vt:lpstr>
      <vt:lpstr>ENTITIES</vt:lpstr>
      <vt:lpstr>DEMO Learner: Enroll course, learn lecture, take quiz</vt:lpstr>
      <vt:lpstr>PROCESS</vt:lpstr>
      <vt:lpstr>PowerPoint Presentation</vt:lpstr>
      <vt:lpstr>ENTITIES</vt:lpstr>
      <vt:lpstr>DEMO MANAGER: View report  -&gt; View report detail</vt:lpstr>
      <vt:lpstr>PROCESS</vt:lpstr>
      <vt:lpstr>ENTITIES</vt:lpstr>
      <vt:lpstr>VALUES</vt:lpstr>
      <vt:lpstr>CHALLENGES</vt:lpstr>
      <vt:lpstr>FUTURE PLANS</vt:lpstr>
      <vt:lpstr>THANK YOU FOR LISTENING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CORPORATE TRAINING SYSTEM</dc:title>
  <dc:creator>Microsoft Office User</dc:creator>
  <cp:lastModifiedBy>Microsoft</cp:lastModifiedBy>
  <cp:revision>53</cp:revision>
  <dcterms:created xsi:type="dcterms:W3CDTF">2018-04-18T03:06:46Z</dcterms:created>
  <dcterms:modified xsi:type="dcterms:W3CDTF">2018-04-25T02:47:18Z</dcterms:modified>
</cp:coreProperties>
</file>